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xls" ContentType="application/vnd.ms-excel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4" r:id="rId2"/>
    <p:sldMasterId id="2147483744" r:id="rId3"/>
    <p:sldMasterId id="2147483756" r:id="rId4"/>
    <p:sldMasterId id="2147483769" r:id="rId5"/>
    <p:sldMasterId id="2147483782" r:id="rId6"/>
    <p:sldMasterId id="2147483794" r:id="rId7"/>
  </p:sldMasterIdLst>
  <p:notesMasterIdLst>
    <p:notesMasterId r:id="rId28"/>
  </p:notesMasterIdLst>
  <p:sldIdLst>
    <p:sldId id="261" r:id="rId8"/>
    <p:sldId id="262" r:id="rId9"/>
    <p:sldId id="617" r:id="rId10"/>
    <p:sldId id="618" r:id="rId11"/>
    <p:sldId id="619" r:id="rId12"/>
    <p:sldId id="620" r:id="rId13"/>
    <p:sldId id="609" r:id="rId14"/>
    <p:sldId id="611" r:id="rId15"/>
    <p:sldId id="610" r:id="rId16"/>
    <p:sldId id="629" r:id="rId17"/>
    <p:sldId id="613" r:id="rId18"/>
    <p:sldId id="625" r:id="rId19"/>
    <p:sldId id="622" r:id="rId20"/>
    <p:sldId id="623" r:id="rId21"/>
    <p:sldId id="624" r:id="rId22"/>
    <p:sldId id="621" r:id="rId23"/>
    <p:sldId id="626" r:id="rId24"/>
    <p:sldId id="627" r:id="rId25"/>
    <p:sldId id="616" r:id="rId26"/>
    <p:sldId id="269" r:id="rId27"/>
  </p:sldIdLst>
  <p:sldSz cx="9144000" cy="6858000" type="screen4x3"/>
  <p:notesSz cx="7099300" cy="10234613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46C"/>
    <a:srgbClr val="0000FF"/>
    <a:srgbClr val="CD9F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Styl z motywem 1 — Ak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27F97BB-C833-4FB7-BDE5-3F7075034690}" styleName="Styl z motywem 2 — Ak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A111915-BE36-4E01-A7E5-04B1672EAD32}" styleName="Styl jasny 2 — Ak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CF1AB2-1976-4502-BF36-3FF5EA218861}" styleName="Styl pośredni 4 — Ak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DBED569-4797-4DF1-A0F4-6AAB3CD982D8}" styleName="Styl jasny 3 — Ak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03" autoAdjust="0"/>
    <p:restoredTop sz="86255" autoAdjust="0"/>
  </p:normalViewPr>
  <p:slideViewPr>
    <p:cSldViewPr>
      <p:cViewPr>
        <p:scale>
          <a:sx n="82" d="100"/>
          <a:sy n="82" d="100"/>
        </p:scale>
        <p:origin x="-690" y="-2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110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r>
              <a:rPr lang="pl-PL"/>
              <a:t>Produkcja kompresorów i komponentów</a:t>
            </a:r>
          </a:p>
        </c:rich>
      </c:tx>
      <c:layout/>
      <c:overlay val="0"/>
    </c:title>
    <c:autoTitleDeleted val="0"/>
    <c:view3D>
      <c:rotX val="0"/>
      <c:rotY val="0"/>
      <c:depthPercent val="100"/>
      <c:rAngAx val="0"/>
      <c:perspective val="20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Plan</c:v>
                </c:pt>
              </c:strCache>
            </c:strRef>
          </c:tx>
          <c:spPr>
            <a:solidFill>
              <a:srgbClr val="8BC5FF"/>
            </a:solidFill>
            <a:ln w="9631">
              <a:solidFill>
                <a:srgbClr val="00B0F0"/>
              </a:solidFill>
            </a:ln>
            <a:scene3d>
              <a:camera prst="orthographicFront"/>
              <a:lightRig rig="threePt" dir="t"/>
            </a:scene3d>
            <a:sp3d>
              <a:bevelT/>
              <a:contourClr>
                <a:srgbClr val="000000"/>
              </a:contourClr>
            </a:sp3d>
          </c:spPr>
          <c:invertIfNegative val="0"/>
          <c:cat>
            <c:strRef>
              <c:f>Arkusz1!$A$2:$A$7</c:f>
              <c:strCache>
                <c:ptCount val="6"/>
                <c:pt idx="0">
                  <c:v>Assembly A1</c:v>
                </c:pt>
                <c:pt idx="1">
                  <c:v>Assembly A2</c:v>
                </c:pt>
                <c:pt idx="2">
                  <c:v>Machining Casing</c:v>
                </c:pt>
                <c:pt idx="3">
                  <c:v>Machining Shaft Rotor</c:v>
                </c:pt>
                <c:pt idx="4">
                  <c:v>Machining Piston</c:v>
                </c:pt>
                <c:pt idx="5">
                  <c:v>Die Cast</c:v>
                </c:pt>
              </c:strCache>
            </c:strRef>
          </c:cat>
          <c:val>
            <c:numRef>
              <c:f>Arkusz1!$B$2:$B$7</c:f>
              <c:numCache>
                <c:formatCode>General</c:formatCode>
                <c:ptCount val="6"/>
                <c:pt idx="0">
                  <c:v>122294</c:v>
                </c:pt>
                <c:pt idx="1">
                  <c:v>126320</c:v>
                </c:pt>
                <c:pt idx="2">
                  <c:v>469745</c:v>
                </c:pt>
                <c:pt idx="3" formatCode="#,##0">
                  <c:v>47075</c:v>
                </c:pt>
                <c:pt idx="4">
                  <c:v>1661842</c:v>
                </c:pt>
                <c:pt idx="5" formatCode="#,##0">
                  <c:v>457796</c:v>
                </c:pt>
              </c:numCache>
            </c:numRef>
          </c:val>
        </c:ser>
        <c:ser>
          <c:idx val="1"/>
          <c:order val="1"/>
          <c:tx>
            <c:strRef>
              <c:f>Arkusz1!$C$1</c:f>
              <c:strCache>
                <c:ptCount val="1"/>
                <c:pt idx="0">
                  <c:v>Result</c:v>
                </c:pt>
              </c:strCache>
            </c:strRef>
          </c:tx>
          <c:spPr>
            <a:solidFill>
              <a:srgbClr val="00B050"/>
            </a:solidFill>
            <a:ln w="7698">
              <a:solidFill>
                <a:srgbClr val="00B050"/>
              </a:solidFill>
            </a:ln>
            <a:scene3d>
              <a:camera prst="orthographicFront"/>
              <a:lightRig rig="threePt" dir="t"/>
            </a:scene3d>
            <a:sp3d>
              <a:bevelT/>
              <a:contourClr>
                <a:srgbClr val="000000"/>
              </a:contourClr>
            </a:sp3d>
          </c:spPr>
          <c:invertIfNegative val="0"/>
          <c:cat>
            <c:strRef>
              <c:f>Arkusz1!$A$2:$A$7</c:f>
              <c:strCache>
                <c:ptCount val="6"/>
                <c:pt idx="0">
                  <c:v>Assembly A1</c:v>
                </c:pt>
                <c:pt idx="1">
                  <c:v>Assembly A2</c:v>
                </c:pt>
                <c:pt idx="2">
                  <c:v>Machining Casing</c:v>
                </c:pt>
                <c:pt idx="3">
                  <c:v>Machining Shaft Rotor</c:v>
                </c:pt>
                <c:pt idx="4">
                  <c:v>Machining Piston</c:v>
                </c:pt>
                <c:pt idx="5">
                  <c:v>Die Cast</c:v>
                </c:pt>
              </c:strCache>
            </c:strRef>
          </c:cat>
          <c:val>
            <c:numRef>
              <c:f>Arkusz1!$C$2:$C$7</c:f>
              <c:numCache>
                <c:formatCode>General</c:formatCode>
                <c:ptCount val="6"/>
                <c:pt idx="0">
                  <c:v>124855</c:v>
                </c:pt>
                <c:pt idx="1">
                  <c:v>127006</c:v>
                </c:pt>
                <c:pt idx="2">
                  <c:v>425487</c:v>
                </c:pt>
                <c:pt idx="3" formatCode="#,##0">
                  <c:v>43209</c:v>
                </c:pt>
                <c:pt idx="4">
                  <c:v>1268741</c:v>
                </c:pt>
                <c:pt idx="5" formatCode="#,##0">
                  <c:v>403461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shape val="box"/>
        <c:axId val="104594816"/>
        <c:axId val="102559744"/>
        <c:axId val="0"/>
      </c:bar3DChart>
      <c:catAx>
        <c:axId val="104594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 rot="0" vert="horz"/>
          <a:lstStyle/>
          <a:p>
            <a:pPr>
              <a:defRPr sz="800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102559744"/>
        <c:crosses val="autoZero"/>
        <c:auto val="1"/>
        <c:lblAlgn val="ctr"/>
        <c:lblOffset val="100"/>
        <c:tickMarkSkip val="2"/>
        <c:noMultiLvlLbl val="0"/>
      </c:catAx>
      <c:valAx>
        <c:axId val="102559744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5417">
            <a:noFill/>
          </a:ln>
        </c:spPr>
        <c:txPr>
          <a:bodyPr rot="0" vert="horz"/>
          <a:lstStyle/>
          <a:p>
            <a:pPr>
              <a:defRPr sz="810" b="0" i="0" u="none" strike="noStrike" baseline="0">
                <a:solidFill>
                  <a:srgbClr val="000000"/>
                </a:solidFill>
                <a:latin typeface="Cambria"/>
                <a:ea typeface="Cambria"/>
                <a:cs typeface="Cambria"/>
              </a:defRPr>
            </a:pPr>
            <a:endParaRPr lang="en-US"/>
          </a:p>
        </c:txPr>
        <c:crossAx val="104594816"/>
        <c:crosses val="autoZero"/>
        <c:crossBetween val="between"/>
      </c:valAx>
      <c:spPr>
        <a:noFill/>
        <a:ln w="25392">
          <a:noFill/>
        </a:ln>
      </c:spPr>
    </c:plotArea>
    <c:legend>
      <c:legendPos val="b"/>
      <c:legendEntry>
        <c:idx val="0"/>
        <c:txPr>
          <a:bodyPr/>
          <a:lstStyle/>
          <a:p>
            <a:pPr>
              <a:defRPr sz="72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</c:legendEntry>
      <c:legendEntry>
        <c:idx val="1"/>
        <c:txPr>
          <a:bodyPr/>
          <a:lstStyle/>
          <a:p>
            <a:pPr>
              <a:defRPr sz="72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</c:legendEntry>
      <c:layout>
        <c:manualLayout>
          <c:xMode val="edge"/>
          <c:yMode val="edge"/>
          <c:x val="0.40783447523604999"/>
          <c:y val="0.91325503589159784"/>
          <c:w val="0.2032937441261401"/>
          <c:h val="8.6744964108402156E-2"/>
        </c:manualLayout>
      </c:layout>
      <c:overlay val="0"/>
      <c:txPr>
        <a:bodyPr/>
        <a:lstStyle/>
        <a:p>
          <a:pPr>
            <a:defRPr sz="365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14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110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r>
              <a:rPr lang="pl-PL"/>
              <a:t>Produkcja kompresorów i komponentów</a:t>
            </a:r>
          </a:p>
        </c:rich>
      </c:tx>
      <c:layout/>
      <c:overlay val="0"/>
    </c:title>
    <c:autoTitleDeleted val="0"/>
    <c:view3D>
      <c:rotX val="0"/>
      <c:rotY val="0"/>
      <c:depthPercent val="100"/>
      <c:rAngAx val="0"/>
      <c:perspective val="20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Plan</c:v>
                </c:pt>
              </c:strCache>
            </c:strRef>
          </c:tx>
          <c:spPr>
            <a:solidFill>
              <a:srgbClr val="8BC5FF"/>
            </a:solidFill>
            <a:ln w="9631">
              <a:solidFill>
                <a:srgbClr val="00B0F0"/>
              </a:solidFill>
            </a:ln>
            <a:scene3d>
              <a:camera prst="orthographicFront"/>
              <a:lightRig rig="threePt" dir="t"/>
            </a:scene3d>
            <a:sp3d>
              <a:bevelT/>
              <a:contourClr>
                <a:srgbClr val="000000"/>
              </a:contourClr>
            </a:sp3d>
          </c:spPr>
          <c:invertIfNegative val="0"/>
          <c:cat>
            <c:strRef>
              <c:f>Arkusz1!$A$2:$A$7</c:f>
              <c:strCache>
                <c:ptCount val="6"/>
                <c:pt idx="0">
                  <c:v>Assembly A1</c:v>
                </c:pt>
                <c:pt idx="1">
                  <c:v>Assembly A2</c:v>
                </c:pt>
                <c:pt idx="2">
                  <c:v>Machining Casing</c:v>
                </c:pt>
                <c:pt idx="3">
                  <c:v>Machining Shaft Rotor</c:v>
                </c:pt>
                <c:pt idx="4">
                  <c:v>Machining Piston</c:v>
                </c:pt>
                <c:pt idx="5">
                  <c:v>Die Cast</c:v>
                </c:pt>
              </c:strCache>
            </c:strRef>
          </c:cat>
          <c:val>
            <c:numRef>
              <c:f>Arkusz1!$B$2:$B$7</c:f>
              <c:numCache>
                <c:formatCode>General</c:formatCode>
                <c:ptCount val="6"/>
                <c:pt idx="0">
                  <c:v>49964</c:v>
                </c:pt>
                <c:pt idx="1">
                  <c:v>59277</c:v>
                </c:pt>
                <c:pt idx="2">
                  <c:v>223782</c:v>
                </c:pt>
                <c:pt idx="3" formatCode="#,##0">
                  <c:v>28261</c:v>
                </c:pt>
                <c:pt idx="4">
                  <c:v>931776</c:v>
                </c:pt>
                <c:pt idx="5" formatCode="#,##0">
                  <c:v>306758</c:v>
                </c:pt>
              </c:numCache>
            </c:numRef>
          </c:val>
        </c:ser>
        <c:ser>
          <c:idx val="1"/>
          <c:order val="1"/>
          <c:tx>
            <c:strRef>
              <c:f>Arkusz1!$C$1</c:f>
              <c:strCache>
                <c:ptCount val="1"/>
                <c:pt idx="0">
                  <c:v>Result</c:v>
                </c:pt>
              </c:strCache>
            </c:strRef>
          </c:tx>
          <c:spPr>
            <a:solidFill>
              <a:srgbClr val="00B050"/>
            </a:solidFill>
            <a:ln w="7698">
              <a:solidFill>
                <a:srgbClr val="00B050"/>
              </a:solidFill>
            </a:ln>
            <a:scene3d>
              <a:camera prst="orthographicFront"/>
              <a:lightRig rig="threePt" dir="t"/>
            </a:scene3d>
            <a:sp3d>
              <a:bevelT/>
              <a:contourClr>
                <a:srgbClr val="000000"/>
              </a:contourClr>
            </a:sp3d>
          </c:spPr>
          <c:invertIfNegative val="0"/>
          <c:cat>
            <c:strRef>
              <c:f>Arkusz1!$A$2:$A$7</c:f>
              <c:strCache>
                <c:ptCount val="6"/>
                <c:pt idx="0">
                  <c:v>Assembly A1</c:v>
                </c:pt>
                <c:pt idx="1">
                  <c:v>Assembly A2</c:v>
                </c:pt>
                <c:pt idx="2">
                  <c:v>Machining Casing</c:v>
                </c:pt>
                <c:pt idx="3">
                  <c:v>Machining Shaft Rotor</c:v>
                </c:pt>
                <c:pt idx="4">
                  <c:v>Machining Piston</c:v>
                </c:pt>
                <c:pt idx="5">
                  <c:v>Die Cast</c:v>
                </c:pt>
              </c:strCache>
            </c:strRef>
          </c:cat>
          <c:val>
            <c:numRef>
              <c:f>Arkusz1!$C$2:$C$7</c:f>
              <c:numCache>
                <c:formatCode>General</c:formatCode>
                <c:ptCount val="6"/>
                <c:pt idx="0">
                  <c:v>49133</c:v>
                </c:pt>
                <c:pt idx="1">
                  <c:v>51048</c:v>
                </c:pt>
                <c:pt idx="2">
                  <c:v>186353</c:v>
                </c:pt>
                <c:pt idx="3" formatCode="#,##0">
                  <c:v>20651</c:v>
                </c:pt>
                <c:pt idx="4">
                  <c:v>776159</c:v>
                </c:pt>
                <c:pt idx="5" formatCode="#,##0">
                  <c:v>286041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shape val="box"/>
        <c:axId val="35201024"/>
        <c:axId val="35202560"/>
        <c:axId val="0"/>
      </c:bar3DChart>
      <c:catAx>
        <c:axId val="35201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 rot="0" vert="horz"/>
          <a:lstStyle/>
          <a:p>
            <a:pPr>
              <a:defRPr sz="800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35202560"/>
        <c:crosses val="autoZero"/>
        <c:auto val="1"/>
        <c:lblAlgn val="ctr"/>
        <c:lblOffset val="100"/>
        <c:tickMarkSkip val="2"/>
        <c:noMultiLvlLbl val="0"/>
      </c:catAx>
      <c:valAx>
        <c:axId val="35202560"/>
        <c:scaling>
          <c:orientation val="minMax"/>
          <c:max val="900000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5417">
            <a:noFill/>
          </a:ln>
        </c:spPr>
        <c:txPr>
          <a:bodyPr rot="0" vert="horz"/>
          <a:lstStyle/>
          <a:p>
            <a:pPr>
              <a:defRPr sz="810" b="0" i="0" u="none" strike="noStrike" baseline="0">
                <a:solidFill>
                  <a:srgbClr val="000000"/>
                </a:solidFill>
                <a:latin typeface="Cambria"/>
                <a:ea typeface="Cambria"/>
                <a:cs typeface="Cambria"/>
              </a:defRPr>
            </a:pPr>
            <a:endParaRPr lang="en-US"/>
          </a:p>
        </c:txPr>
        <c:crossAx val="35201024"/>
        <c:crosses val="autoZero"/>
        <c:crossBetween val="between"/>
      </c:valAx>
      <c:spPr>
        <a:noFill/>
        <a:ln w="25392">
          <a:noFill/>
        </a:ln>
      </c:spPr>
    </c:plotArea>
    <c:legend>
      <c:legendPos val="b"/>
      <c:legendEntry>
        <c:idx val="0"/>
        <c:txPr>
          <a:bodyPr/>
          <a:lstStyle/>
          <a:p>
            <a:pPr>
              <a:defRPr sz="72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</c:legendEntry>
      <c:legendEntry>
        <c:idx val="1"/>
        <c:txPr>
          <a:bodyPr/>
          <a:lstStyle/>
          <a:p>
            <a:pPr>
              <a:defRPr sz="72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</c:legendEntry>
      <c:layout>
        <c:manualLayout>
          <c:xMode val="edge"/>
          <c:yMode val="edge"/>
          <c:x val="0.40783447523604999"/>
          <c:y val="0.91325503589159784"/>
          <c:w val="0.2032937441261401"/>
          <c:h val="8.6744964108402156E-2"/>
        </c:manualLayout>
      </c:layout>
      <c:overlay val="0"/>
      <c:txPr>
        <a:bodyPr/>
        <a:lstStyle/>
        <a:p>
          <a:pPr>
            <a:defRPr sz="365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14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  <c:userShapes r:id="rId2"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0.50623</cdr:x>
      <cdr:y>0.7683</cdr:y>
    </cdr:from>
    <cdr:to>
      <cdr:x>0.68456</cdr:x>
      <cdr:y>1</cdr:y>
    </cdr:to>
    <cdr:sp macro="" textlink="">
      <cdr:nvSpPr>
        <cdr:cNvPr id="2" name="pole tekstowe 1"/>
        <cdr:cNvSpPr txBox="1"/>
      </cdr:nvSpPr>
      <cdr:spPr>
        <a:xfrm xmlns:a="http://schemas.openxmlformats.org/drawingml/2006/main">
          <a:off x="2595760" y="3485926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pl-PL" sz="110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0.50623</cdr:x>
      <cdr:y>0.7683</cdr:y>
    </cdr:from>
    <cdr:to>
      <cdr:x>0.68456</cdr:x>
      <cdr:y>1</cdr:y>
    </cdr:to>
    <cdr:sp macro="" textlink="">
      <cdr:nvSpPr>
        <cdr:cNvPr id="2" name="pole tekstowe 1"/>
        <cdr:cNvSpPr txBox="1"/>
      </cdr:nvSpPr>
      <cdr:spPr>
        <a:xfrm xmlns:a="http://schemas.openxmlformats.org/drawingml/2006/main">
          <a:off x="2595760" y="3485926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pl-PL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59" tIns="47380" rIns="94759" bIns="47380" rtlCol="0"/>
          <a:lstStyle>
            <a:lvl1pPr algn="l">
              <a:defRPr sz="1200"/>
            </a:lvl1pPr>
          </a:lstStyle>
          <a:p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59" tIns="47380" rIns="94759" bIns="47380" rtlCol="0"/>
          <a:lstStyle>
            <a:lvl1pPr algn="r">
              <a:defRPr sz="1200"/>
            </a:lvl1pPr>
          </a:lstStyle>
          <a:p>
            <a:fld id="{55210E1C-4D3E-4CF5-A480-1D7E4009C06A}" type="datetimeFigureOut">
              <a:rPr lang="pl-PL" smtClean="0"/>
              <a:pPr/>
              <a:t>2018-10-01</a:t>
            </a:fld>
            <a:endParaRPr lang="pl-PL" dirty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6763"/>
            <a:ext cx="51181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59" tIns="47380" rIns="94759" bIns="47380" rtlCol="0" anchor="ctr"/>
          <a:lstStyle/>
          <a:p>
            <a:endParaRPr lang="pl-PL" dirty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4759" tIns="47380" rIns="94759" bIns="4738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759" tIns="47380" rIns="94759" bIns="47380" rtlCol="0" anchor="b"/>
          <a:lstStyle>
            <a:lvl1pPr algn="l">
              <a:defRPr sz="1200"/>
            </a:lvl1pPr>
          </a:lstStyle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759" tIns="47380" rIns="94759" bIns="47380" rtlCol="0" anchor="b"/>
          <a:lstStyle>
            <a:lvl1pPr algn="r">
              <a:defRPr sz="1200"/>
            </a:lvl1pPr>
          </a:lstStyle>
          <a:p>
            <a:fld id="{05B72692-FF95-40CB-8D7B-FAC0405C8BDF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50355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D963C-23ED-4FF6-BFA2-E599CEEFF3E7}" type="slidenum">
              <a:rPr lang="pl-PL" smtClean="0"/>
              <a:pPr/>
              <a:t>1</a:t>
            </a:fld>
            <a:endParaRPr lang="pl-PL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ymbol zastępczy obrazu slajdu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9" name="Symbol zastępczy notatek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l-PL" dirty="0" smtClean="0">
              <a:latin typeface="Arial" charset="0"/>
            </a:endParaRPr>
          </a:p>
        </p:txBody>
      </p:sp>
      <p:sp>
        <p:nvSpPr>
          <p:cNvPr id="37892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E0A4C2-B902-4675-8FBC-DFA6FBB833FC}" type="slidenum">
              <a:rPr lang="pl-PL" smtClean="0"/>
              <a:pPr>
                <a:defRPr/>
              </a:pPr>
              <a:t>2</a:t>
            </a:fld>
            <a:endParaRPr lang="pl-PL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ymbol zastępczy obrazu slajdu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3" name="Symbol zastępczy notatek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pl-PL" altLang="pl-PL" smtClean="0">
                <a:latin typeface="Arial" charset="0"/>
              </a:rPr>
              <a:t>1268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68A3D61-8646-4634-B234-D3CE9B436EA2}" type="slidenum">
              <a:rPr lang="pl-PL" smtClean="0">
                <a:solidFill>
                  <a:prstClr val="black"/>
                </a:solidFill>
              </a:rPr>
              <a:pPr>
                <a:defRPr/>
              </a:pPr>
              <a:t>3</a:t>
            </a:fld>
            <a:endParaRPr lang="pl-PL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ymbol zastępczy obrazu slajdu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3" name="Symbol zastępczy notatek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-PL" altLang="pl-PL" smtClean="0">
              <a:latin typeface="Arial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4B3750-BF84-426C-A14A-A331EA477154}" type="slidenum">
              <a:rPr lang="pl-PL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pl-PL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ymbol zastępczy obrazu slajdu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3" name="Symbol zastępczy notatek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pl-PL" altLang="pl-PL" smtClean="0">
                <a:latin typeface="Arial" charset="0"/>
              </a:rPr>
              <a:t>1268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68A3D61-8646-4634-B234-D3CE9B436EA2}" type="slidenum">
              <a:rPr lang="pl-PL" smtClean="0">
                <a:solidFill>
                  <a:prstClr val="black"/>
                </a:solidFill>
              </a:rPr>
              <a:pPr>
                <a:defRPr/>
              </a:pPr>
              <a:t>5</a:t>
            </a:fld>
            <a:endParaRPr lang="pl-PL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ymbol zastępczy obrazu slajdu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3" name="Symbol zastępczy notatek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-PL" altLang="pl-PL" smtClean="0">
              <a:latin typeface="Arial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4B3750-BF84-426C-A14A-A331EA477154}" type="slidenum">
              <a:rPr lang="pl-PL" smtClean="0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pl-PL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スライド イメージ プレースホルダー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ノート プレースホルダー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ja-JP" dirty="0" smtClean="0"/>
          </a:p>
        </p:txBody>
      </p:sp>
      <p:sp>
        <p:nvSpPr>
          <p:cNvPr id="43012" name="スライド番号プレースホルダー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68953" indent="-2957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83005" indent="-23660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56207" indent="-23660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129409" indent="-23660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602611" indent="-23660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3075813" indent="-23660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549015" indent="-23660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4022217" indent="-23660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3F5EBCA2-F5E4-40A7-9095-F911DAAF7010}" type="slidenum">
              <a:rPr lang="ja-JP" altLang="en-US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</a:pPr>
              <a:t>10</a:t>
            </a:fld>
            <a:endParaRPr lang="ja-JP" altLang="en-US" dirty="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51C74-D13C-45F5-BDFB-47F80FC01A4E}" type="slidenum">
              <a:rPr lang="pl-PL" smtClean="0">
                <a:solidFill>
                  <a:prstClr val="black"/>
                </a:solidFill>
              </a:rPr>
              <a:pPr/>
              <a:t>15</a:t>
            </a:fld>
            <a:endParaRPr lang="pl-PL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38D520-5A99-42FD-9F0A-3C57B8C999A9}" type="slidenum">
              <a:rPr lang="pl-PL"/>
              <a:pPr>
                <a:defRPr/>
              </a:pPr>
              <a:t>20</a:t>
            </a:fld>
            <a:endParaRPr lang="pl-PL" dirty="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81350-549B-42B2-BE89-E3928A1D088B}" type="datetimeFigureOut">
              <a:rPr lang="pl-PL" smtClean="0"/>
              <a:pPr/>
              <a:t>2018-10-01</a:t>
            </a:fld>
            <a:endParaRPr lang="pl-PL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277-6471-4437-93C3-3B787BC44654}" type="slidenum">
              <a:rPr lang="pl-PL" smtClean="0"/>
              <a:pPr/>
              <a:t>‹#›</a:t>
            </a:fld>
            <a:endParaRPr lang="pl-PL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81350-549B-42B2-BE89-E3928A1D088B}" type="datetimeFigureOut">
              <a:rPr lang="pl-PL" smtClean="0"/>
              <a:pPr/>
              <a:t>2018-10-01</a:t>
            </a:fld>
            <a:endParaRPr lang="pl-PL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277-6471-4437-93C3-3B787BC44654}" type="slidenum">
              <a:rPr lang="pl-PL" smtClean="0"/>
              <a:pPr/>
              <a:t>‹#›</a:t>
            </a:fld>
            <a:endParaRPr lang="pl-PL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81350-549B-42B2-BE89-E3928A1D088B}" type="datetimeFigureOut">
              <a:rPr lang="pl-PL" smtClean="0"/>
              <a:pPr/>
              <a:t>2018-10-01</a:t>
            </a:fld>
            <a:endParaRPr lang="pl-PL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277-6471-4437-93C3-3B787BC44654}" type="slidenum">
              <a:rPr lang="pl-PL" smtClean="0"/>
              <a:pPr/>
              <a:t>‹#›</a:t>
            </a:fld>
            <a:endParaRPr lang="pl-PL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81350-549B-42B2-BE89-E3928A1D088B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277-6471-4437-93C3-3B787BC44654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79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81350-549B-42B2-BE89-E3928A1D088B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277-6471-4437-93C3-3B787BC44654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17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81350-549B-42B2-BE89-E3928A1D088B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277-6471-4437-93C3-3B787BC44654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1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81350-549B-42B2-BE89-E3928A1D088B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277-6471-4437-93C3-3B787BC44654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16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81350-549B-42B2-BE89-E3928A1D088B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277-6471-4437-93C3-3B787BC44654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83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81350-549B-42B2-BE89-E3928A1D088B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277-6471-4437-93C3-3B787BC44654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52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81350-549B-42B2-BE89-E3928A1D088B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277-6471-4437-93C3-3B787BC44654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79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81350-549B-42B2-BE89-E3928A1D088B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277-6471-4437-93C3-3B787BC44654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71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81350-549B-42B2-BE89-E3928A1D088B}" type="datetimeFigureOut">
              <a:rPr lang="pl-PL" smtClean="0"/>
              <a:pPr/>
              <a:t>2018-10-01</a:t>
            </a:fld>
            <a:endParaRPr lang="pl-PL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277-6471-4437-93C3-3B787BC44654}" type="slidenum">
              <a:rPr lang="pl-PL" smtClean="0"/>
              <a:pPr/>
              <a:t>‹#›</a:t>
            </a:fld>
            <a:endParaRPr lang="pl-PL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81350-549B-42B2-BE89-E3928A1D088B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277-6471-4437-93C3-3B787BC44654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08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81350-549B-42B2-BE89-E3928A1D088B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277-6471-4437-93C3-3B787BC44654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52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81350-549B-42B2-BE89-E3928A1D088B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277-6471-4437-93C3-3B787BC44654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30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C4B3C965-F9EE-4730-92A3-425C81FF93A5}" type="datetimeFigureOut">
              <a:rPr lang="en-US"/>
              <a:pPr>
                <a:defRPr/>
              </a:pPr>
              <a:t>10/1/2018</a:t>
            </a:fld>
            <a:endParaRPr lang="en-US" dirty="0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D6155B99-8434-464E-A049-9E8B3559DD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83342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16989-72EE-441D-B406-4E48E9571165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D6C6-A366-4B30-BC7D-70D151B6D789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475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16989-72EE-441D-B406-4E48E9571165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D6C6-A366-4B30-BC7D-70D151B6D789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67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16989-72EE-441D-B406-4E48E9571165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D6C6-A366-4B30-BC7D-70D151B6D789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255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16989-72EE-441D-B406-4E48E9571165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D6C6-A366-4B30-BC7D-70D151B6D789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1653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16989-72EE-441D-B406-4E48E9571165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D6C6-A366-4B30-BC7D-70D151B6D789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2577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16989-72EE-441D-B406-4E48E9571165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D6C6-A366-4B30-BC7D-70D151B6D789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826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81350-549B-42B2-BE89-E3928A1D088B}" type="datetimeFigureOut">
              <a:rPr lang="pl-PL" smtClean="0"/>
              <a:pPr/>
              <a:t>2018-10-01</a:t>
            </a:fld>
            <a:endParaRPr lang="pl-PL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277-6471-4437-93C3-3B787BC44654}" type="slidenum">
              <a:rPr lang="pl-PL" smtClean="0"/>
              <a:pPr/>
              <a:t>‹#›</a:t>
            </a:fld>
            <a:endParaRPr lang="pl-PL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16989-72EE-441D-B406-4E48E9571165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D6C6-A366-4B30-BC7D-70D151B6D789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5497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16989-72EE-441D-B406-4E48E9571165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D6C6-A366-4B30-BC7D-70D151B6D789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135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16989-72EE-441D-B406-4E48E9571165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D6C6-A366-4B30-BC7D-70D151B6D789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9515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16989-72EE-441D-B406-4E48E9571165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D6C6-A366-4B30-BC7D-70D151B6D789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3721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16989-72EE-441D-B406-4E48E9571165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D6C6-A366-4B30-BC7D-70D151B6D789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6907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8744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9860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393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8305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80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81350-549B-42B2-BE89-E3928A1D088B}" type="datetimeFigureOut">
              <a:rPr lang="pl-PL" smtClean="0"/>
              <a:pPr/>
              <a:t>2018-10-01</a:t>
            </a:fld>
            <a:endParaRPr lang="pl-PL" dirty="0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277-6471-4437-93C3-3B787BC44654}" type="slidenum">
              <a:rPr lang="pl-PL" smtClean="0"/>
              <a:pPr/>
              <a:t>‹#›</a:t>
            </a:fld>
            <a:endParaRPr lang="pl-PL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87203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52771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294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5760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83660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1865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8D989BEE-A451-4B17-ABE3-E9803093F588}" type="datetimeFigureOut">
              <a:rPr lang="en-US"/>
              <a:pPr>
                <a:defRPr/>
              </a:pPr>
              <a:t>10/1/2018</a:t>
            </a:fld>
            <a:endParaRPr lang="en-US" dirty="0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FBF695AF-3DB6-429C-AC9D-ACCAE5505E1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3594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2511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6058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110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81350-549B-42B2-BE89-E3928A1D088B}" type="datetimeFigureOut">
              <a:rPr lang="pl-PL" smtClean="0"/>
              <a:pPr/>
              <a:t>2018-10-01</a:t>
            </a:fld>
            <a:endParaRPr lang="pl-PL" dirty="0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277-6471-4437-93C3-3B787BC44654}" type="slidenum">
              <a:rPr lang="pl-PL" smtClean="0"/>
              <a:pPr/>
              <a:t>‹#›</a:t>
            </a:fld>
            <a:endParaRPr lang="pl-PL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2823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9621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10972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91708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15894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7705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46134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91927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8D989BEE-A451-4B17-ABE3-E9803093F588}" type="datetimeFigureOut">
              <a:rPr lang="en-US"/>
              <a:pPr>
                <a:defRPr/>
              </a:pPr>
              <a:t>10/1/2018</a:t>
            </a:fld>
            <a:endParaRPr lang="en-US" dirty="0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FBF695AF-3DB6-429C-AC9D-ACCAE5505E1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599830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16989-72EE-441D-B406-4E48E9571165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D6C6-A366-4B30-BC7D-70D151B6D789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624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81350-549B-42B2-BE89-E3928A1D088B}" type="datetimeFigureOut">
              <a:rPr lang="pl-PL" smtClean="0"/>
              <a:pPr/>
              <a:t>2018-10-01</a:t>
            </a:fld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277-6471-4437-93C3-3B787BC44654}" type="slidenum">
              <a:rPr lang="pl-PL" smtClean="0"/>
              <a:pPr/>
              <a:t>‹#›</a:t>
            </a:fld>
            <a:endParaRPr lang="pl-PL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16989-72EE-441D-B406-4E48E9571165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D6C6-A366-4B30-BC7D-70D151B6D789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59901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16989-72EE-441D-B406-4E48E9571165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D6C6-A366-4B30-BC7D-70D151B6D789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46674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16989-72EE-441D-B406-4E48E9571165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D6C6-A366-4B30-BC7D-70D151B6D789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3035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16989-72EE-441D-B406-4E48E9571165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D6C6-A366-4B30-BC7D-70D151B6D789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10898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16989-72EE-441D-B406-4E48E9571165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D6C6-A366-4B30-BC7D-70D151B6D789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15864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16989-72EE-441D-B406-4E48E9571165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D6C6-A366-4B30-BC7D-70D151B6D789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40365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16989-72EE-441D-B406-4E48E9571165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D6C6-A366-4B30-BC7D-70D151B6D789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16607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16989-72EE-441D-B406-4E48E9571165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D6C6-A366-4B30-BC7D-70D151B6D789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16850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16989-72EE-441D-B406-4E48E9571165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D6C6-A366-4B30-BC7D-70D151B6D789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74385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16989-72EE-441D-B406-4E48E9571165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D6C6-A366-4B30-BC7D-70D151B6D789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96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81350-549B-42B2-BE89-E3928A1D088B}" type="datetimeFigureOut">
              <a:rPr lang="pl-PL" smtClean="0"/>
              <a:pPr/>
              <a:t>2018-10-01</a:t>
            </a:fld>
            <a:endParaRPr lang="pl-PL" dirty="0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277-6471-4437-93C3-3B787BC44654}" type="slidenum">
              <a:rPr lang="pl-PL" smtClean="0"/>
              <a:pPr/>
              <a:t>‹#›</a:t>
            </a:fld>
            <a:endParaRPr lang="pl-PL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7714-38B0-43D6-BF4C-8A80792B6FBF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DF3FD-9DAB-431F-AE5A-A2DF6A97568D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25500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7714-38B0-43D6-BF4C-8A80792B6FBF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DF3FD-9DAB-431F-AE5A-A2DF6A97568D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63695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7714-38B0-43D6-BF4C-8A80792B6FBF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DF3FD-9DAB-431F-AE5A-A2DF6A97568D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96641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7714-38B0-43D6-BF4C-8A80792B6FBF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DF3FD-9DAB-431F-AE5A-A2DF6A97568D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17664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7714-38B0-43D6-BF4C-8A80792B6FBF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DF3FD-9DAB-431F-AE5A-A2DF6A97568D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95861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7714-38B0-43D6-BF4C-8A80792B6FBF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DF3FD-9DAB-431F-AE5A-A2DF6A97568D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6609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7714-38B0-43D6-BF4C-8A80792B6FBF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DF3FD-9DAB-431F-AE5A-A2DF6A97568D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3598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7714-38B0-43D6-BF4C-8A80792B6FBF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DF3FD-9DAB-431F-AE5A-A2DF6A97568D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00027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7714-38B0-43D6-BF4C-8A80792B6FBF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DF3FD-9DAB-431F-AE5A-A2DF6A97568D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17058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7714-38B0-43D6-BF4C-8A80792B6FBF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DF3FD-9DAB-431F-AE5A-A2DF6A97568D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742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81350-549B-42B2-BE89-E3928A1D088B}" type="datetimeFigureOut">
              <a:rPr lang="pl-PL" smtClean="0"/>
              <a:pPr/>
              <a:t>2018-10-01</a:t>
            </a:fld>
            <a:endParaRPr lang="pl-PL" dirty="0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277-6471-4437-93C3-3B787BC44654}" type="slidenum">
              <a:rPr lang="pl-PL" smtClean="0"/>
              <a:pPr/>
              <a:t>‹#›</a:t>
            </a:fld>
            <a:endParaRPr lang="pl-PL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7714-38B0-43D6-BF4C-8A80792B6FBF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DF3FD-9DAB-431F-AE5A-A2DF6A97568D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045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81350-549B-42B2-BE89-E3928A1D088B}" type="datetimeFigureOut">
              <a:rPr lang="pl-PL" smtClean="0"/>
              <a:pPr/>
              <a:t>2018-10-01</a:t>
            </a:fld>
            <a:endParaRPr lang="pl-PL" dirty="0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277-6471-4437-93C3-3B787BC44654}" type="slidenum">
              <a:rPr lang="pl-PL" smtClean="0"/>
              <a:pPr/>
              <a:t>‹#›</a:t>
            </a:fld>
            <a:endParaRPr lang="pl-PL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C81350-549B-42B2-BE89-E3928A1D088B}" type="datetimeFigureOut">
              <a:rPr lang="pl-PL" smtClean="0"/>
              <a:pPr/>
              <a:t>2018-10-01</a:t>
            </a:fld>
            <a:endParaRPr lang="pl-PL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8A277-6471-4437-93C3-3B787BC44654}" type="slidenum">
              <a:rPr lang="pl-PL" smtClean="0"/>
              <a:pPr/>
              <a:t>‹#›</a:t>
            </a:fld>
            <a:endParaRPr lang="pl-P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C81350-549B-42B2-BE89-E3928A1D088B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8A277-6471-4437-93C3-3B787BC44654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534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16989-72EE-441D-B406-4E48E9571165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2D6C6-A366-4B30-BC7D-70D151B6D789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702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7FA3B-C404-4317-B0BC-953931111309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1897F-8F23-433E-A660-EFF8D3EDA506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530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7FA3B-C404-4317-B0BC-953931111309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1897F-8F23-433E-A660-EFF8D3EDA506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63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16989-72EE-441D-B406-4E48E9571165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2D6C6-A366-4B30-BC7D-70D151B6D789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370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C7714-38B0-43D6-BF4C-8A80792B6FBF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2018-10-01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EDF3FD-9DAB-431F-AE5A-A2DF6A97568D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534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.jpe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26.png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3.jpeg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35.png"/><Relationship Id="rId7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3.jpeg"/><Relationship Id="rId5" Type="http://schemas.openxmlformats.org/officeDocument/2006/relationships/image" Target="../media/image5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5.png"/><Relationship Id="rId7" Type="http://schemas.openxmlformats.org/officeDocument/2006/relationships/image" Target="../media/image45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3.jpeg"/><Relationship Id="rId9" Type="http://schemas.openxmlformats.org/officeDocument/2006/relationships/image" Target="../media/image4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8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1.vml"/><Relationship Id="rId6" Type="http://schemas.openxmlformats.org/officeDocument/2006/relationships/chart" Target="../charts/chart1.xml"/><Relationship Id="rId5" Type="http://schemas.openxmlformats.org/officeDocument/2006/relationships/image" Target="../media/image4.emf"/><Relationship Id="rId4" Type="http://schemas.openxmlformats.org/officeDocument/2006/relationships/oleObject" Target="../embeddings/Microsoft_Excel_97-2003_Worksheet1.xls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jpeg"/><Relationship Id="rId5" Type="http://schemas.openxmlformats.org/officeDocument/2006/relationships/image" Target="../media/image6.emf"/><Relationship Id="rId4" Type="http://schemas.openxmlformats.org/officeDocument/2006/relationships/oleObject" Target="../embeddings/Microsoft_Excel_97-2003_Worksheet2.xls"/><Relationship Id="rId9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58.xml"/><Relationship Id="rId1" Type="http://schemas.openxmlformats.org/officeDocument/2006/relationships/vmlDrawing" Target="../drawings/vmlDrawing3.vml"/><Relationship Id="rId6" Type="http://schemas.openxmlformats.org/officeDocument/2006/relationships/chart" Target="../charts/chart2.xml"/><Relationship Id="rId5" Type="http://schemas.openxmlformats.org/officeDocument/2006/relationships/image" Target="../media/image9.emf"/><Relationship Id="rId4" Type="http://schemas.openxmlformats.org/officeDocument/2006/relationships/oleObject" Target="../embeddings/Microsoft_Excel_97-2003_Worksheet3.xls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5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.png"/><Relationship Id="rId5" Type="http://schemas.openxmlformats.org/officeDocument/2006/relationships/image" Target="../media/image10.emf"/><Relationship Id="rId10" Type="http://schemas.openxmlformats.org/officeDocument/2006/relationships/image" Target="../media/image3.jpeg"/><Relationship Id="rId4" Type="http://schemas.openxmlformats.org/officeDocument/2006/relationships/oleObject" Target="../embeddings/Microsoft_Excel_97-2003_Worksheet4.xls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5.wmf"/><Relationship Id="rId5" Type="http://schemas.openxmlformats.org/officeDocument/2006/relationships/image" Target="../media/image3.jpe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9.gi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5.wmf"/><Relationship Id="rId5" Type="http://schemas.openxmlformats.org/officeDocument/2006/relationships/image" Target="../media/image3.jpe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5.wmf"/><Relationship Id="rId5" Type="http://schemas.openxmlformats.org/officeDocument/2006/relationships/image" Target="../media/image3.jpe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lum bright="58000" contrast="-32000"/>
          </a:blip>
          <a:srcRect t="8301" b="12018"/>
          <a:stretch>
            <a:fillRect/>
          </a:stretch>
        </p:blipFill>
        <p:spPr bwMode="auto">
          <a:xfrm>
            <a:off x="684213" y="549275"/>
            <a:ext cx="7848600" cy="5616575"/>
          </a:xfrm>
          <a:prstGeom prst="rect">
            <a:avLst/>
          </a:prstGeom>
          <a:noFill/>
          <a:ln w="57150">
            <a:solidFill>
              <a:srgbClr val="99CCFF"/>
            </a:solidFill>
            <a:miter lim="800000"/>
            <a:headEnd/>
            <a:tailEnd/>
          </a:ln>
        </p:spPr>
      </p:pic>
      <p:sp>
        <p:nvSpPr>
          <p:cNvPr id="5" name="WordArt 3"/>
          <p:cNvSpPr>
            <a:spLocks noChangeArrowheads="1" noChangeShapeType="1" noTextEdit="1"/>
          </p:cNvSpPr>
          <p:nvPr/>
        </p:nvSpPr>
        <p:spPr bwMode="auto">
          <a:xfrm>
            <a:off x="2484438" y="836315"/>
            <a:ext cx="4075112" cy="100806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pl-PL" sz="3600" b="1" kern="10" dirty="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effectLst>
                  <a:outerShdw dist="35921" dir="2700000" algn="ctr" rotWithShape="0">
                    <a:srgbClr val="990000"/>
                  </a:outerShdw>
                </a:effectLst>
                <a:latin typeface="Lucida Sans Unicode"/>
                <a:cs typeface="Lucida Sans Unicode"/>
              </a:rPr>
              <a:t>SMP-W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187624" y="5589588"/>
            <a:ext cx="7128792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pl-PL" sz="3200" b="1" dirty="0">
                <a:latin typeface="Century Gothic" pitchFamily="34" charset="0"/>
              </a:rPr>
              <a:t>Polkowice, </a:t>
            </a:r>
            <a:r>
              <a:rPr lang="pl-PL" sz="3200" b="1" dirty="0" smtClean="0">
                <a:latin typeface="Century Gothic" pitchFamily="34" charset="0"/>
              </a:rPr>
              <a:t>17 września 2018 r.</a:t>
            </a:r>
            <a:endParaRPr lang="en-US" sz="3200" b="1" dirty="0">
              <a:latin typeface="Century Gothic" pitchFamily="34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84213" y="1988840"/>
            <a:ext cx="7885112" cy="2652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>
            <a:spAutoFit/>
          </a:bodyPr>
          <a:lstStyle/>
          <a:p>
            <a:pPr algn="ctr">
              <a:defRPr/>
            </a:pPr>
            <a:endParaRPr lang="pl-PL" altLang="ja-JP" sz="4800" b="1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entury Gothic" pitchFamily="34" charset="0"/>
              <a:ea typeface="Arial Unicode MS" pitchFamily="34" charset="-128"/>
              <a:cs typeface="Arial Unicode MS" pitchFamily="34" charset="-128"/>
            </a:endParaRPr>
          </a:p>
          <a:p>
            <a:pPr algn="ctr">
              <a:defRPr/>
            </a:pPr>
            <a:r>
              <a:rPr lang="en-US" altLang="ja-JP" sz="40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itchFamily="34" charset="0"/>
                <a:ea typeface="Arial Unicode MS" pitchFamily="34" charset="-128"/>
                <a:cs typeface="Arial Unicode MS" pitchFamily="34" charset="-128"/>
              </a:rPr>
              <a:t>SANDEN MANUFACTURING POLAND S</a:t>
            </a:r>
            <a:r>
              <a:rPr lang="pl-PL" altLang="ja-JP" sz="40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itchFamily="34" charset="0"/>
                <a:ea typeface="Arial Unicode MS" pitchFamily="34" charset="-128"/>
                <a:cs typeface="Arial Unicode MS" pitchFamily="34" charset="-128"/>
              </a:rPr>
              <a:t>p</a:t>
            </a:r>
            <a:r>
              <a:rPr lang="en-US" altLang="ja-JP" sz="40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itchFamily="34" charset="0"/>
                <a:ea typeface="Arial Unicode MS" pitchFamily="34" charset="-128"/>
                <a:cs typeface="Arial Unicode MS" pitchFamily="34" charset="-128"/>
              </a:rPr>
              <a:t>. </a:t>
            </a:r>
            <a:r>
              <a:rPr lang="pl-PL" altLang="ja-JP" sz="40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itchFamily="34" charset="0"/>
                <a:ea typeface="Arial Unicode MS" pitchFamily="34" charset="-128"/>
                <a:cs typeface="Arial Unicode MS" pitchFamily="34" charset="-128"/>
              </a:rPr>
              <a:t>z</a:t>
            </a:r>
            <a:r>
              <a:rPr lang="en-US" altLang="ja-JP" sz="40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altLang="ja-JP" sz="40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itchFamily="34" charset="0"/>
                <a:ea typeface="Arial Unicode MS" pitchFamily="34" charset="-128"/>
                <a:cs typeface="Arial Unicode MS" pitchFamily="34" charset="-128"/>
              </a:rPr>
              <a:t>o</a:t>
            </a:r>
            <a:r>
              <a:rPr lang="en-US" altLang="ja-JP" sz="40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itchFamily="34" charset="0"/>
                <a:ea typeface="Arial Unicode MS" pitchFamily="34" charset="-128"/>
                <a:cs typeface="Arial Unicode MS" pitchFamily="34" charset="-128"/>
              </a:rPr>
              <a:t>.</a:t>
            </a:r>
            <a:r>
              <a:rPr lang="pl-PL" altLang="ja-JP" sz="40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itchFamily="34" charset="0"/>
                <a:ea typeface="Arial Unicode MS" pitchFamily="34" charset="-128"/>
                <a:cs typeface="Arial Unicode MS" pitchFamily="34" charset="-128"/>
              </a:rPr>
              <a:t>o</a:t>
            </a:r>
            <a:r>
              <a:rPr lang="en-US" altLang="ja-JP" sz="40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itchFamily="34" charset="0"/>
                <a:ea typeface="Arial Unicode MS" pitchFamily="34" charset="-128"/>
                <a:cs typeface="Arial Unicode MS" pitchFamily="34" charset="-128"/>
              </a:rPr>
              <a:t>.</a:t>
            </a:r>
            <a:endParaRPr lang="pl-PL" altLang="ja-JP" sz="4000" b="1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ctr">
              <a:defRPr/>
            </a:pPr>
            <a:endParaRPr lang="en-US" altLang="ja-JP" sz="4000" b="1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entury Gothic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二等辺三角形 2"/>
          <p:cNvSpPr/>
          <p:nvPr/>
        </p:nvSpPr>
        <p:spPr>
          <a:xfrm>
            <a:off x="1274767" y="1139827"/>
            <a:ext cx="6015037" cy="5097463"/>
          </a:xfrm>
          <a:prstGeom prst="triangl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>
              <a:solidFill>
                <a:prstClr val="white"/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2787650" y="908051"/>
            <a:ext cx="2992438" cy="2160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>
              <a:solidFill>
                <a:prstClr val="white"/>
              </a:solidFill>
            </a:endParaRPr>
          </a:p>
        </p:txBody>
      </p:sp>
      <p:sp>
        <p:nvSpPr>
          <p:cNvPr id="2" name="二等辺三角形 1"/>
          <p:cNvSpPr/>
          <p:nvPr/>
        </p:nvSpPr>
        <p:spPr>
          <a:xfrm>
            <a:off x="2472579" y="1228012"/>
            <a:ext cx="3611810" cy="2921715"/>
          </a:xfrm>
          <a:prstGeom prst="triangl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>
              <a:solidFill>
                <a:prstClr val="white"/>
              </a:solidFill>
            </a:endParaRPr>
          </a:p>
        </p:txBody>
      </p:sp>
      <p:sp>
        <p:nvSpPr>
          <p:cNvPr id="9222" name="テキスト ボックス 6"/>
          <p:cNvSpPr txBox="1">
            <a:spLocks noChangeArrowheads="1"/>
          </p:cNvSpPr>
          <p:nvPr/>
        </p:nvSpPr>
        <p:spPr bwMode="auto">
          <a:xfrm>
            <a:off x="3015139" y="701538"/>
            <a:ext cx="270898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l-PL" altLang="ja-JP" sz="2400" b="1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Nagroda CIC</a:t>
            </a:r>
            <a:endParaRPr lang="ja-JP" altLang="en-US" sz="2400" b="1" dirty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10" name="直線コネクタ 9"/>
          <p:cNvCxnSpPr/>
          <p:nvPr/>
        </p:nvCxnSpPr>
        <p:spPr>
          <a:xfrm>
            <a:off x="2561506" y="4121716"/>
            <a:ext cx="352266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角丸四角形 14"/>
          <p:cNvSpPr/>
          <p:nvPr/>
        </p:nvSpPr>
        <p:spPr>
          <a:xfrm>
            <a:off x="2787650" y="2924944"/>
            <a:ext cx="2992438" cy="10381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l-PL" altLang="ja-JP" b="1" u="sng" dirty="0" smtClean="0">
                <a:solidFill>
                  <a:srgbClr val="0000CC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Tematy/ projekty zrealizowane</a:t>
            </a:r>
            <a:r>
              <a:rPr lang="en-US" altLang="ja-JP" b="1" u="sng" dirty="0" smtClean="0">
                <a:solidFill>
                  <a:srgbClr val="0000CC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pl-PL" altLang="ja-JP" b="1" u="sng" dirty="0" smtClean="0">
                <a:solidFill>
                  <a:srgbClr val="0000CC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/>
            </a:r>
            <a:br>
              <a:rPr lang="pl-PL" altLang="ja-JP" b="1" u="sng" dirty="0" smtClean="0">
                <a:solidFill>
                  <a:srgbClr val="0000CC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</a:br>
            <a:r>
              <a:rPr lang="pl-PL" altLang="ja-JP" b="1" u="sng" dirty="0" smtClean="0">
                <a:solidFill>
                  <a:srgbClr val="0000CC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w </a:t>
            </a:r>
            <a:r>
              <a:rPr lang="en-US" altLang="ja-JP" b="1" u="sng" dirty="0" smtClean="0">
                <a:solidFill>
                  <a:srgbClr val="0000CC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FY 2017</a:t>
            </a:r>
            <a:endParaRPr lang="en-US" altLang="ja-JP" b="1" u="sng" dirty="0">
              <a:solidFill>
                <a:srgbClr val="0000CC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9235" name="テキスト ボックス 22"/>
          <p:cNvSpPr txBox="1">
            <a:spLocks noChangeArrowheads="1"/>
          </p:cNvSpPr>
          <p:nvPr/>
        </p:nvSpPr>
        <p:spPr bwMode="auto">
          <a:xfrm>
            <a:off x="275552" y="2715216"/>
            <a:ext cx="1223028" cy="1471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 eaLnBrk="1" hangingPunct="1">
              <a:buNone/>
            </a:pPr>
            <a:endParaRPr lang="pl-PL" altLang="ja-JP" sz="1600" b="1" dirty="0">
              <a:ea typeface="HGP創英角ｺﾞｼｯｸUB" pitchFamily="50" charset="-128"/>
            </a:endParaRPr>
          </a:p>
          <a:p>
            <a:pPr algn="ctr" eaLnBrk="1" hangingPunct="1">
              <a:buNone/>
            </a:pPr>
            <a:r>
              <a:rPr lang="pl-PL" altLang="ja-JP" sz="1600" b="1" dirty="0" smtClean="0">
                <a:ea typeface="HGP創英角ｺﾞｼｯｸUB" pitchFamily="50" charset="-128"/>
              </a:rPr>
              <a:t>Ogłoszenie</a:t>
            </a:r>
            <a:endParaRPr lang="pl-PL" altLang="ja-JP" sz="1600" b="1" dirty="0">
              <a:ea typeface="HGP創英角ｺﾞｼｯｸUB" pitchFamily="50" charset="-128"/>
            </a:endParaRPr>
          </a:p>
          <a:p>
            <a:pPr algn="ctr" eaLnBrk="1" hangingPunct="1">
              <a:buNone/>
            </a:pPr>
            <a:r>
              <a:rPr lang="pl-PL" altLang="ja-JP" sz="1600" b="1" dirty="0" smtClean="0">
                <a:ea typeface="HGP創英角ｺﾞｼｯｸUB" pitchFamily="50" charset="-128"/>
              </a:rPr>
              <a:t>zwycięzców </a:t>
            </a:r>
            <a:br>
              <a:rPr lang="pl-PL" altLang="ja-JP" sz="1600" b="1" dirty="0" smtClean="0">
                <a:ea typeface="HGP創英角ｺﾞｼｯｸUB" pitchFamily="50" charset="-128"/>
              </a:rPr>
            </a:br>
            <a:r>
              <a:rPr lang="pl-PL" altLang="ja-JP" sz="1600" b="1" dirty="0" smtClean="0">
                <a:ea typeface="HGP創英角ｺﾞｼｯｸUB" pitchFamily="50" charset="-128"/>
              </a:rPr>
              <a:t>w dniu</a:t>
            </a:r>
            <a:endParaRPr lang="pl-PL" altLang="ja-JP" sz="1600" b="1" dirty="0">
              <a:ea typeface="HGP創英角ｺﾞｼｯｸUB" pitchFamily="50" charset="-128"/>
            </a:endParaRPr>
          </a:p>
          <a:p>
            <a:pPr algn="ctr" eaLnBrk="1" hangingPunct="1">
              <a:buNone/>
            </a:pPr>
            <a:r>
              <a:rPr lang="pl-PL" altLang="ja-JP" sz="1600" b="1" dirty="0" smtClean="0">
                <a:ea typeface="HGP創英角ｺﾞｼｯｸUB" pitchFamily="50" charset="-128"/>
              </a:rPr>
              <a:t>1 sierpnia</a:t>
            </a:r>
            <a:endParaRPr lang="en-US" altLang="ja-JP" sz="2400" b="1" dirty="0">
              <a:solidFill>
                <a:srgbClr val="000000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40" name="角丸四角形 39"/>
          <p:cNvSpPr/>
          <p:nvPr/>
        </p:nvSpPr>
        <p:spPr>
          <a:xfrm>
            <a:off x="6110034" y="692696"/>
            <a:ext cx="2926462" cy="5353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l-PL" altLang="ja-JP" sz="16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Nagroda CIC</a:t>
            </a:r>
            <a:r>
              <a:rPr lang="en-US" altLang="ja-JP" sz="16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= </a:t>
            </a:r>
          </a:p>
          <a:p>
            <a:pPr>
              <a:defRPr/>
            </a:pPr>
            <a:r>
              <a:rPr lang="pl-PL" altLang="ja-JP" sz="16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Nagroda Prezesa</a:t>
            </a:r>
            <a:endParaRPr lang="ja-JP" altLang="en-US" sz="1600" b="1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3" name="右矢印 42"/>
          <p:cNvSpPr/>
          <p:nvPr/>
        </p:nvSpPr>
        <p:spPr>
          <a:xfrm>
            <a:off x="5348014" y="831858"/>
            <a:ext cx="628650" cy="354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>
              <a:solidFill>
                <a:prstClr val="white"/>
              </a:solidFill>
            </a:endParaRPr>
          </a:p>
        </p:txBody>
      </p:sp>
      <p:pic>
        <p:nvPicPr>
          <p:cNvPr id="9243" name="Picture 452" descr="MC900432659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987" y="325230"/>
            <a:ext cx="1195388" cy="1467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左中かっこ 4"/>
          <p:cNvSpPr/>
          <p:nvPr/>
        </p:nvSpPr>
        <p:spPr>
          <a:xfrm>
            <a:off x="1454030" y="1228012"/>
            <a:ext cx="488950" cy="4721269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二等辺三角形 7"/>
          <p:cNvSpPr/>
          <p:nvPr/>
        </p:nvSpPr>
        <p:spPr>
          <a:xfrm>
            <a:off x="3919503" y="1228307"/>
            <a:ext cx="725564" cy="616813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/>
          </a:p>
        </p:txBody>
      </p:sp>
      <p:sp>
        <p:nvSpPr>
          <p:cNvPr id="36" name="円/楕円 35"/>
          <p:cNvSpPr/>
          <p:nvPr/>
        </p:nvSpPr>
        <p:spPr>
          <a:xfrm>
            <a:off x="2760437" y="4365104"/>
            <a:ext cx="2992437" cy="7917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t"/>
          <a:lstStyle/>
          <a:p>
            <a:pPr lvl="0" algn="ctr">
              <a:defRPr/>
            </a:pPr>
            <a:r>
              <a:rPr lang="pl-PL" altLang="ja-JP" b="1" dirty="0" smtClean="0">
                <a:solidFill>
                  <a:schemeClr val="bg1"/>
                </a:solidFill>
                <a:ea typeface="HGP創英角ｺﾞｼｯｸUB" pitchFamily="50" charset="-128"/>
              </a:rPr>
              <a:t>Nagroda za wkład dla biznesu</a:t>
            </a:r>
            <a:endParaRPr lang="en-US" altLang="ja-JP" b="1" dirty="0">
              <a:solidFill>
                <a:schemeClr val="bg1"/>
              </a:solidFill>
              <a:ea typeface="HGP創英角ｺﾞｼｯｸUB" pitchFamily="50" charset="-128"/>
            </a:endParaRPr>
          </a:p>
          <a:p>
            <a:pPr algn="ctr">
              <a:defRPr/>
            </a:pPr>
            <a:endParaRPr lang="ja-JP" altLang="en-US" sz="1050" b="1" dirty="0">
              <a:solidFill>
                <a:prstClr val="white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347864" y="5309220"/>
            <a:ext cx="2030767" cy="640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lvl="0" algn="ctr">
              <a:defRPr/>
            </a:pPr>
            <a:r>
              <a:rPr lang="pl-PL" altLang="ja-JP" b="1" dirty="0" smtClean="0">
                <a:solidFill>
                  <a:schemeClr val="bg1"/>
                </a:solidFill>
                <a:ea typeface="HGP創英角ｺﾞｼｯｸUB" pitchFamily="50" charset="-128"/>
              </a:rPr>
              <a:t>Nagroda Specjalna</a:t>
            </a:r>
            <a:endParaRPr lang="en-US" altLang="ja-JP" b="1" dirty="0">
              <a:solidFill>
                <a:schemeClr val="bg1"/>
              </a:solidFill>
              <a:ea typeface="HGP創英角ｺﾞｼｯｸUB" pitchFamily="50" charset="-128"/>
            </a:endParaRPr>
          </a:p>
        </p:txBody>
      </p:sp>
      <p:sp>
        <p:nvSpPr>
          <p:cNvPr id="24" name="Prostokąt 23"/>
          <p:cNvSpPr/>
          <p:nvPr/>
        </p:nvSpPr>
        <p:spPr>
          <a:xfrm>
            <a:off x="0" y="-3993"/>
            <a:ext cx="6858000" cy="500063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l-PL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Nagrody </a:t>
            </a:r>
            <a:r>
              <a:rPr lang="pl-PL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korporacyjne CIC </a:t>
            </a:r>
            <a:endParaRPr lang="pl-PL" sz="2400" dirty="0"/>
          </a:p>
        </p:txBody>
      </p:sp>
      <p:grpSp>
        <p:nvGrpSpPr>
          <p:cNvPr id="25" name="Grupa 24"/>
          <p:cNvGrpSpPr/>
          <p:nvPr/>
        </p:nvGrpSpPr>
        <p:grpSpPr>
          <a:xfrm>
            <a:off x="6115792" y="-11876"/>
            <a:ext cx="3005865" cy="629393"/>
            <a:chOff x="5989711" y="-11875"/>
            <a:chExt cx="3109497" cy="511222"/>
          </a:xfrm>
        </p:grpSpPr>
        <p:pic>
          <p:nvPicPr>
            <p:cNvPr id="27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9711" y="-11875"/>
              <a:ext cx="2453867" cy="511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28" name="Picture 2" descr="C:\Users\MF512~1.ROM\AppData\Local\Temp\notes922555\tqe logo-12-12[3].jpg"/>
            <p:cNvPicPr>
              <a:picLocks noChangeAspect="1" noChangeArrowheads="1"/>
            </p:cNvPicPr>
            <p:nvPr/>
          </p:nvPicPr>
          <p:blipFill rotWithShape="1">
            <a:blip r:embed="rId5" cstate="print"/>
            <a:srcRect l="16495" t="6998" r="15564" b="8922"/>
            <a:stretch/>
          </p:blipFill>
          <p:spPr bwMode="auto">
            <a:xfrm>
              <a:off x="8443578" y="-11875"/>
              <a:ext cx="655630" cy="508916"/>
            </a:xfrm>
            <a:prstGeom prst="rect">
              <a:avLst/>
            </a:prstGeom>
            <a:noFill/>
          </p:spPr>
        </p:pic>
      </p:grpSp>
      <p:sp>
        <p:nvSpPr>
          <p:cNvPr id="9" name="正方形/長方形 8"/>
          <p:cNvSpPr/>
          <p:nvPr/>
        </p:nvSpPr>
        <p:spPr>
          <a:xfrm>
            <a:off x="5868144" y="4283908"/>
            <a:ext cx="3137735" cy="95410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l-PL" altLang="ja-JP" sz="1400" dirty="0" smtClean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Osoba/ zespół, który osiągnął wyjątkowe wyniki w działalności biznesowej (przyczynił się do oszczędności i poprawy funkcjonalności/wydajności w pracy)</a:t>
            </a:r>
            <a:endParaRPr lang="pl-PL" altLang="ja-JP" sz="1400" dirty="0">
              <a:latin typeface="+mj-lt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9" name="正方形/長方形 8"/>
          <p:cNvSpPr/>
          <p:nvPr/>
        </p:nvSpPr>
        <p:spPr>
          <a:xfrm>
            <a:off x="5549126" y="2008819"/>
            <a:ext cx="3456753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l-PL" altLang="ja-JP" sz="1400" dirty="0" smtClean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Osoba/ </a:t>
            </a:r>
            <a:r>
              <a:rPr lang="pl-PL" altLang="ja-JP" sz="1400" dirty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zespół, </a:t>
            </a:r>
            <a:r>
              <a:rPr lang="pl-PL" altLang="ja-JP" sz="1400" dirty="0" smtClean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który wniósł  </a:t>
            </a:r>
            <a:r>
              <a:rPr lang="pl-PL" altLang="ja-JP" sz="1400" dirty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znaczący wkład </a:t>
            </a:r>
            <a:r>
              <a:rPr lang="pl-PL" altLang="ja-JP" sz="1400" dirty="0" smtClean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/>
            </a:r>
            <a:br>
              <a:rPr lang="pl-PL" altLang="ja-JP" sz="1400" dirty="0" smtClean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lang="pl-PL" altLang="ja-JP" sz="1400" dirty="0" smtClean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w rozwój projektowania i wdrażania nowych procesów </a:t>
            </a:r>
            <a:endParaRPr lang="pl-PL" altLang="ja-JP" sz="1400" dirty="0">
              <a:latin typeface="+mj-lt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0" name="正方形/長方形 8"/>
          <p:cNvSpPr/>
          <p:nvPr/>
        </p:nvSpPr>
        <p:spPr>
          <a:xfrm>
            <a:off x="5550308" y="5367094"/>
            <a:ext cx="3456753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l-PL" altLang="ja-JP" sz="1400" smtClean="0">
                <a:solidFill>
                  <a:srgbClr val="000000"/>
                </a:solidFill>
                <a:latin typeface="Calibri" panose="020F0502020204030204" pitchFamily="34" charset="0"/>
                <a:ea typeface="HGP創英角ｺﾞｼｯｸUB" pitchFamily="50" charset="-128"/>
                <a:cs typeface="Times New Roman"/>
              </a:rPr>
              <a:t>Osoba/ </a:t>
            </a:r>
            <a:r>
              <a:rPr lang="pl-PL" altLang="ja-JP" sz="1400" dirty="0" smtClean="0">
                <a:solidFill>
                  <a:srgbClr val="000000"/>
                </a:solidFill>
                <a:latin typeface="Calibri" panose="020F0502020204030204" pitchFamily="34" charset="0"/>
                <a:ea typeface="HGP創英角ｺﾞｼｯｸUB" pitchFamily="50" charset="-128"/>
                <a:cs typeface="Times New Roman"/>
              </a:rPr>
              <a:t>zespół , który promuje </a:t>
            </a:r>
            <a:r>
              <a:rPr lang="pl-PL" altLang="ja-JP" sz="1400" dirty="0" err="1">
                <a:solidFill>
                  <a:srgbClr val="000000"/>
                </a:solidFill>
                <a:latin typeface="Calibri" panose="020F0502020204030204" pitchFamily="34" charset="0"/>
                <a:ea typeface="HGP創英角ｺﾞｼｯｸUB" pitchFamily="50" charset="-128"/>
                <a:cs typeface="Times New Roman"/>
              </a:rPr>
              <a:t>Sanden</a:t>
            </a:r>
            <a:r>
              <a:rPr lang="pl-PL" altLang="ja-JP" sz="1400" dirty="0">
                <a:solidFill>
                  <a:srgbClr val="000000"/>
                </a:solidFill>
                <a:latin typeface="Calibri" panose="020F0502020204030204" pitchFamily="34" charset="0"/>
                <a:ea typeface="HGP創英角ｺﾞｼｯｸUB" pitchFamily="50" charset="-128"/>
                <a:cs typeface="Times New Roman"/>
              </a:rPr>
              <a:t> poprzez publikacje, </a:t>
            </a:r>
            <a:r>
              <a:rPr lang="pl-PL" altLang="ja-JP" sz="1400" dirty="0" smtClean="0">
                <a:solidFill>
                  <a:srgbClr val="000000"/>
                </a:solidFill>
                <a:latin typeface="Calibri" panose="020F0502020204030204" pitchFamily="34" charset="0"/>
                <a:ea typeface="HGP創英角ｺﾞｼｯｸUB" pitchFamily="50" charset="-128"/>
                <a:cs typeface="Times New Roman"/>
              </a:rPr>
              <a:t>wystąpienia,  </a:t>
            </a:r>
            <a:br>
              <a:rPr lang="pl-PL" altLang="ja-JP" sz="1400" dirty="0" smtClean="0">
                <a:solidFill>
                  <a:srgbClr val="000000"/>
                </a:solidFill>
                <a:latin typeface="Calibri" panose="020F0502020204030204" pitchFamily="34" charset="0"/>
                <a:ea typeface="HGP創英角ｺﾞｼｯｸUB" pitchFamily="50" charset="-128"/>
                <a:cs typeface="Times New Roman"/>
              </a:rPr>
            </a:br>
            <a:r>
              <a:rPr lang="pl-PL" altLang="ja-JP" sz="1400" dirty="0" smtClean="0">
                <a:solidFill>
                  <a:srgbClr val="000000"/>
                </a:solidFill>
                <a:latin typeface="Calibri" panose="020F0502020204030204" pitchFamily="34" charset="0"/>
                <a:ea typeface="HGP創英角ｺﾞｼｯｸUB" pitchFamily="50" charset="-128"/>
                <a:cs typeface="Times New Roman"/>
              </a:rPr>
              <a:t>udział </a:t>
            </a:r>
            <a:r>
              <a:rPr lang="pl-PL" altLang="ja-JP" sz="1400" dirty="0">
                <a:solidFill>
                  <a:srgbClr val="000000"/>
                </a:solidFill>
                <a:latin typeface="Calibri" panose="020F0502020204030204" pitchFamily="34" charset="0"/>
                <a:ea typeface="HGP創英角ｺﾞｼｯｸUB" pitchFamily="50" charset="-128"/>
                <a:cs typeface="Times New Roman"/>
              </a:rPr>
              <a:t>w konkursach, itp.  działania</a:t>
            </a:r>
            <a:endParaRPr lang="en-US" altLang="ja-JP" sz="1400" dirty="0">
              <a:latin typeface="Calibri" panose="020F0502020204030204" pitchFamily="34" charset="0"/>
              <a:ea typeface="HGP創英角ｺﾞｼｯｸUB" pitchFamily="50" charset="-128"/>
            </a:endParaRPr>
          </a:p>
        </p:txBody>
      </p:sp>
      <p:sp>
        <p:nvSpPr>
          <p:cNvPr id="31" name="円/楕円 25"/>
          <p:cNvSpPr/>
          <p:nvPr/>
        </p:nvSpPr>
        <p:spPr>
          <a:xfrm>
            <a:off x="3271326" y="2196515"/>
            <a:ext cx="2030767" cy="640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lvl="0" algn="ctr">
              <a:defRPr/>
            </a:pPr>
            <a:r>
              <a:rPr lang="pl-PL" altLang="ja-JP" b="1" dirty="0" smtClean="0">
                <a:solidFill>
                  <a:schemeClr val="bg1"/>
                </a:solidFill>
                <a:ea typeface="HGP創英角ｺﾞｼｯｸUB" pitchFamily="50" charset="-128"/>
              </a:rPr>
              <a:t>Challenge </a:t>
            </a:r>
            <a:r>
              <a:rPr lang="pl-PL" altLang="ja-JP" b="1" dirty="0" err="1" smtClean="0">
                <a:solidFill>
                  <a:schemeClr val="bg1"/>
                </a:solidFill>
                <a:ea typeface="HGP創英角ｺﾞｼｯｸUB" pitchFamily="50" charset="-128"/>
              </a:rPr>
              <a:t>Award</a:t>
            </a:r>
            <a:endParaRPr lang="en-US" altLang="ja-JP" b="1" dirty="0">
              <a:solidFill>
                <a:schemeClr val="bg1"/>
              </a:solidFill>
              <a:ea typeface="HGP創英角ｺﾞｼｯｸUB" pitchFamily="50" charset="-128"/>
            </a:endParaRPr>
          </a:p>
        </p:txBody>
      </p:sp>
      <p:sp>
        <p:nvSpPr>
          <p:cNvPr id="32" name="正方形/長方形 8"/>
          <p:cNvSpPr/>
          <p:nvPr/>
        </p:nvSpPr>
        <p:spPr>
          <a:xfrm>
            <a:off x="5119528" y="1305649"/>
            <a:ext cx="3886351" cy="52322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l-PL" altLang="ja-JP" sz="1400" dirty="0" smtClean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Osoba/ </a:t>
            </a:r>
            <a:r>
              <a:rPr lang="pl-PL" altLang="ja-JP" sz="1400" dirty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zespół, </a:t>
            </a:r>
            <a:r>
              <a:rPr lang="pl-PL" altLang="ja-JP" sz="1400" dirty="0" smtClean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który realizując innowacyjne wyzwania osiągnął doskonałe wyniki</a:t>
            </a:r>
            <a:endParaRPr lang="pl-PL" altLang="ja-JP" sz="1400" dirty="0">
              <a:latin typeface="+mj-lt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1" name="pole tekstowe 10"/>
          <p:cNvSpPr txBox="1"/>
          <p:nvPr/>
        </p:nvSpPr>
        <p:spPr>
          <a:xfrm>
            <a:off x="3995002" y="1465387"/>
            <a:ext cx="566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dirty="0" smtClean="0"/>
              <a:t>CIC</a:t>
            </a:r>
            <a:endParaRPr lang="pl-PL" sz="1600" b="1" dirty="0"/>
          </a:p>
        </p:txBody>
      </p:sp>
    </p:spTree>
    <p:extLst>
      <p:ext uri="{BB962C8B-B14F-4D97-AF65-F5344CB8AC3E}">
        <p14:creationId xmlns:p14="http://schemas.microsoft.com/office/powerpoint/2010/main" val="326918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16632"/>
            <a:ext cx="6920990" cy="2558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1326" y="7789"/>
            <a:ext cx="2286000" cy="4048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6" name="Prostokąt 5"/>
          <p:cNvSpPr/>
          <p:nvPr/>
        </p:nvSpPr>
        <p:spPr>
          <a:xfrm>
            <a:off x="0" y="7789"/>
            <a:ext cx="6876256" cy="3968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l-PL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Nagroda korporacyjna dla SMP</a:t>
            </a:r>
            <a:endParaRPr lang="pl-PL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Prostokąt 8"/>
          <p:cNvSpPr/>
          <p:nvPr/>
        </p:nvSpPr>
        <p:spPr>
          <a:xfrm>
            <a:off x="539552" y="5805264"/>
            <a:ext cx="8064896" cy="76944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l-PL" sz="2400" b="1" dirty="0" smtClean="0">
                <a:solidFill>
                  <a:schemeClr val="bg1"/>
                </a:solidFill>
              </a:rPr>
              <a:t>Projekt:</a:t>
            </a:r>
            <a:r>
              <a:rPr lang="pl-PL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l-PL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„Wizualizacja danych na liniach Piston”</a:t>
            </a:r>
          </a:p>
          <a:p>
            <a:pPr algn="ctr"/>
            <a:r>
              <a:rPr lang="pl-PL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„Data </a:t>
            </a:r>
            <a:r>
              <a:rPr lang="pl-PL" sz="2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visualisation</a:t>
            </a:r>
            <a:r>
              <a:rPr lang="pl-PL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on Piston lines”</a:t>
            </a:r>
            <a:endParaRPr lang="pl-PL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Prostokąt 12"/>
          <p:cNvSpPr/>
          <p:nvPr/>
        </p:nvSpPr>
        <p:spPr>
          <a:xfrm>
            <a:off x="2843808" y="2658330"/>
            <a:ext cx="3454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b="1" dirty="0" smtClean="0"/>
              <a:t>Nagroda za wkład dla biznesu</a:t>
            </a:r>
            <a:endParaRPr lang="pl-PL" b="1" dirty="0"/>
          </a:p>
        </p:txBody>
      </p:sp>
      <p:sp>
        <p:nvSpPr>
          <p:cNvPr id="3" name="Prostokąt 2"/>
          <p:cNvSpPr/>
          <p:nvPr/>
        </p:nvSpPr>
        <p:spPr>
          <a:xfrm>
            <a:off x="2148658" y="3212976"/>
            <a:ext cx="4943622" cy="2308324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pl-PL" sz="2400" dirty="0" smtClean="0">
                <a:solidFill>
                  <a:srgbClr val="000000"/>
                </a:solidFill>
                <a:latin typeface="+mj-lt"/>
              </a:rPr>
              <a:t>Marcin Gajdziński		QCMC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	</a:t>
            </a:r>
          </a:p>
          <a:p>
            <a:r>
              <a:rPr lang="pl-PL" sz="2400" dirty="0" smtClean="0">
                <a:solidFill>
                  <a:srgbClr val="000000"/>
                </a:solidFill>
                <a:latin typeface="+mj-lt"/>
              </a:rPr>
              <a:t>Krzysztof Bulik	             		PMMC</a:t>
            </a:r>
            <a:endParaRPr lang="pl-PL" sz="2400" dirty="0">
              <a:solidFill>
                <a:srgbClr val="000000"/>
              </a:solidFill>
              <a:latin typeface="+mj-lt"/>
            </a:endParaRPr>
          </a:p>
          <a:p>
            <a:r>
              <a:rPr lang="pl-PL" sz="2400" dirty="0" smtClean="0">
                <a:solidFill>
                  <a:srgbClr val="000000"/>
                </a:solidFill>
                <a:latin typeface="+mj-lt"/>
              </a:rPr>
              <a:t>Marcin </a:t>
            </a:r>
            <a:r>
              <a:rPr lang="pl-PL" sz="2400" dirty="0" err="1" smtClean="0">
                <a:solidFill>
                  <a:srgbClr val="000000"/>
                </a:solidFill>
                <a:latin typeface="+mj-lt"/>
              </a:rPr>
              <a:t>Ankutowicz</a:t>
            </a:r>
            <a:r>
              <a:rPr lang="pl-PL" sz="2400" dirty="0" smtClean="0">
                <a:solidFill>
                  <a:srgbClr val="000000"/>
                </a:solidFill>
                <a:latin typeface="+mj-lt"/>
              </a:rPr>
              <a:t>		IT</a:t>
            </a:r>
            <a:endParaRPr lang="en-US" sz="2400" dirty="0">
              <a:solidFill>
                <a:srgbClr val="000000"/>
              </a:solidFill>
              <a:latin typeface="+mj-lt"/>
            </a:endParaRPr>
          </a:p>
          <a:p>
            <a:r>
              <a:rPr lang="pl-PL" sz="2400" dirty="0" smtClean="0">
                <a:solidFill>
                  <a:srgbClr val="000000"/>
                </a:solidFill>
                <a:latin typeface="+mj-lt"/>
              </a:rPr>
              <a:t>Piotr </a:t>
            </a:r>
            <a:r>
              <a:rPr lang="pl-PL" sz="2400" dirty="0" err="1" smtClean="0">
                <a:solidFill>
                  <a:srgbClr val="000000"/>
                </a:solidFill>
                <a:latin typeface="+mj-lt"/>
              </a:rPr>
              <a:t>Baszczyn</a:t>
            </a:r>
            <a:r>
              <a:rPr lang="pl-PL" sz="2400" dirty="0" smtClean="0">
                <a:solidFill>
                  <a:srgbClr val="000000"/>
                </a:solidFill>
                <a:latin typeface="+mj-lt"/>
              </a:rPr>
              <a:t>               	IT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	</a:t>
            </a:r>
          </a:p>
          <a:p>
            <a:r>
              <a:rPr lang="pl-PL" sz="2400" dirty="0" smtClean="0">
                <a:solidFill>
                  <a:srgbClr val="000000"/>
                </a:solidFill>
                <a:latin typeface="+mj-lt"/>
              </a:rPr>
              <a:t>Łukasz Jakubowski		IT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	</a:t>
            </a:r>
            <a:endParaRPr lang="pl-PL" sz="2400" dirty="0" smtClean="0">
              <a:solidFill>
                <a:srgbClr val="000000"/>
              </a:solidFill>
              <a:latin typeface="+mj-lt"/>
            </a:endParaRPr>
          </a:p>
          <a:p>
            <a:r>
              <a:rPr lang="pl-PL" sz="2400" dirty="0" smtClean="0">
                <a:solidFill>
                  <a:srgbClr val="000000"/>
                </a:solidFill>
                <a:latin typeface="+mj-lt"/>
              </a:rPr>
              <a:t>Mateusz Koryczan		IT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	</a:t>
            </a:r>
          </a:p>
        </p:txBody>
      </p:sp>
      <p:grpSp>
        <p:nvGrpSpPr>
          <p:cNvPr id="11" name="Grupa 10"/>
          <p:cNvGrpSpPr/>
          <p:nvPr/>
        </p:nvGrpSpPr>
        <p:grpSpPr>
          <a:xfrm>
            <a:off x="6115792" y="-11876"/>
            <a:ext cx="3005865" cy="629393"/>
            <a:chOff x="5989711" y="-11875"/>
            <a:chExt cx="3109497" cy="511222"/>
          </a:xfrm>
        </p:grpSpPr>
        <p:pic>
          <p:nvPicPr>
            <p:cNvPr id="14" name="Picture 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9711" y="-11875"/>
              <a:ext cx="2453867" cy="511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15" name="Picture 2" descr="C:\Users\MF512~1.ROM\AppData\Local\Temp\notes922555\tqe logo-12-12[3].jpg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l="16495" t="6998" r="15564" b="8922"/>
            <a:stretch/>
          </p:blipFill>
          <p:spPr bwMode="auto">
            <a:xfrm>
              <a:off x="8443578" y="-11875"/>
              <a:ext cx="655630" cy="5089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95714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25" y="695980"/>
            <a:ext cx="7131559" cy="1359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1326" y="7789"/>
            <a:ext cx="2286000" cy="4048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8" name="Prostokąt 7"/>
          <p:cNvSpPr/>
          <p:nvPr/>
        </p:nvSpPr>
        <p:spPr>
          <a:xfrm>
            <a:off x="0" y="7789"/>
            <a:ext cx="6876256" cy="3968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l-PL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Nagroda Prezesa SMP</a:t>
            </a:r>
            <a:endParaRPr lang="pl-PL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Prostokąt 9"/>
          <p:cNvSpPr/>
          <p:nvPr/>
        </p:nvSpPr>
        <p:spPr>
          <a:xfrm>
            <a:off x="3480761" y="1938898"/>
            <a:ext cx="226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b="1" dirty="0" smtClean="0"/>
              <a:t>Nagroda Prezesa SMP</a:t>
            </a:r>
            <a:endParaRPr lang="pl-PL" b="1" dirty="0"/>
          </a:p>
        </p:txBody>
      </p:sp>
      <p:grpSp>
        <p:nvGrpSpPr>
          <p:cNvPr id="13" name="Grupa 12"/>
          <p:cNvGrpSpPr/>
          <p:nvPr/>
        </p:nvGrpSpPr>
        <p:grpSpPr>
          <a:xfrm>
            <a:off x="6115792" y="-11876"/>
            <a:ext cx="3005865" cy="629393"/>
            <a:chOff x="5989711" y="-11875"/>
            <a:chExt cx="3109497" cy="511222"/>
          </a:xfrm>
        </p:grpSpPr>
        <p:pic>
          <p:nvPicPr>
            <p:cNvPr id="14" name="Picture 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9711" y="-11875"/>
              <a:ext cx="2453867" cy="511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15" name="Picture 2" descr="C:\Users\MF512~1.ROM\AppData\Local\Temp\notes922555\tqe logo-12-12[3].jpg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l="16495" t="6998" r="15564" b="8922"/>
            <a:stretch/>
          </p:blipFill>
          <p:spPr bwMode="auto">
            <a:xfrm>
              <a:off x="8443578" y="-11875"/>
              <a:ext cx="655630" cy="508916"/>
            </a:xfrm>
            <a:prstGeom prst="rect">
              <a:avLst/>
            </a:prstGeom>
            <a:noFill/>
          </p:spPr>
        </p:pic>
      </p:grp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900746"/>
              </p:ext>
            </p:extLst>
          </p:nvPr>
        </p:nvGraphicFramePr>
        <p:xfrm>
          <a:off x="577980" y="2636912"/>
          <a:ext cx="8068618" cy="4062200"/>
        </p:xfrm>
        <a:graphic>
          <a:graphicData uri="http://schemas.openxmlformats.org/drawingml/2006/table">
            <a:tbl>
              <a:tblPr/>
              <a:tblGrid>
                <a:gridCol w="291754"/>
                <a:gridCol w="1008112"/>
                <a:gridCol w="1800200"/>
                <a:gridCol w="4968552"/>
              </a:tblGrid>
              <a:tr h="576064">
                <a:tc>
                  <a:txBody>
                    <a:bodyPr/>
                    <a:lstStyle/>
                    <a:p>
                      <a:pPr algn="ctr" fontAlgn="b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Arial"/>
                        </a:rPr>
                        <a:t>1.</a:t>
                      </a:r>
                      <a:endParaRPr lang="en-US" sz="105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Arial"/>
                        </a:rPr>
                        <a:t>QATS&amp;HSE</a:t>
                      </a:r>
                      <a:endParaRPr lang="en-US" sz="105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Arial"/>
                        </a:rPr>
                        <a:t>M. </a:t>
                      </a:r>
                      <a:r>
                        <a:rPr lang="en-US" sz="1400" b="1" kern="12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Arial"/>
                        </a:rPr>
                        <a:t>Woroniecka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Arial"/>
                        </a:rPr>
                        <a:t>K. </a:t>
                      </a:r>
                      <a:r>
                        <a:rPr lang="en-US" sz="1400" b="1" kern="12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Arial"/>
                        </a:rPr>
                        <a:t>Wolniak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200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/>
                          <a:cs typeface="Arial"/>
                        </a:rPr>
                        <a:t>Implement</a:t>
                      </a:r>
                      <a:r>
                        <a:rPr lang="pl-PL" sz="1400" b="1" kern="1200" dirty="0" err="1" smtClean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/>
                          <a:cs typeface="Arial"/>
                        </a:rPr>
                        <a:t>ation</a:t>
                      </a:r>
                      <a:r>
                        <a:rPr lang="pl-PL" sz="1400" b="1" kern="1200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/>
                          <a:cs typeface="Arial"/>
                        </a:rPr>
                        <a:t> of</a:t>
                      </a:r>
                      <a:r>
                        <a:rPr lang="en-US" sz="1400" b="1" kern="1200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/>
                          <a:cs typeface="Arial"/>
                        </a:rPr>
                        <a:t> </a:t>
                      </a:r>
                      <a:r>
                        <a:rPr lang="en-US" sz="1400" b="1" kern="12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/>
                          <a:cs typeface="Arial"/>
                        </a:rPr>
                        <a:t>new ISO system - IATF and ISO </a:t>
                      </a:r>
                      <a:r>
                        <a:rPr lang="en-US" sz="1400" b="1" kern="1200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/>
                          <a:cs typeface="Arial"/>
                        </a:rPr>
                        <a:t>14001</a:t>
                      </a:r>
                      <a:endParaRPr lang="pl-PL" sz="1400" b="1" kern="1200" dirty="0" smtClean="0">
                        <a:solidFill>
                          <a:schemeClr val="bg1"/>
                        </a:solidFill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  <a:p>
                      <a:pPr algn="ctr" fontAlgn="b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400" b="1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/>
                          <a:cs typeface="Times New Roman"/>
                        </a:rPr>
                        <a:t>Wdrożenie systemu IATF oraz ISO 14001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1296144">
                <a:tc>
                  <a:txBody>
                    <a:bodyPr/>
                    <a:lstStyle/>
                    <a:p>
                      <a:pPr algn="ctr" fontAlgn="b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Arial"/>
                        </a:rPr>
                        <a:t>2.</a:t>
                      </a:r>
                      <a:endParaRPr lang="en-US" sz="105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Arial"/>
                        </a:rPr>
                        <a:t>PE/MC </a:t>
                      </a:r>
                      <a:endParaRPr lang="en-US" sz="105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l-PL" sz="1400" b="1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Arial"/>
                        </a:rPr>
                        <a:t> A. Raczkowska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l-PL" sz="1400" b="1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Arial"/>
                        </a:rPr>
                        <a:t> J. Konefał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l-PL" sz="1400" b="1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Arial"/>
                        </a:rPr>
                        <a:t>R. Mruk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l-PL" sz="1400" b="1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Arial"/>
                        </a:rPr>
                        <a:t>I. </a:t>
                      </a:r>
                      <a:r>
                        <a:rPr lang="pl-PL" sz="1400" b="1" kern="12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Arial"/>
                        </a:rPr>
                        <a:t>Demiańczuk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l-PL" sz="1400" b="1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Arial"/>
                        </a:rPr>
                        <a:t>B. Szeliga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l-PL" sz="1400" b="1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Arial"/>
                        </a:rPr>
                        <a:t>A. Bednarek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/>
                          <a:cs typeface="Arial"/>
                        </a:rPr>
                        <a:t>Swash Plate line </a:t>
                      </a:r>
                      <a:r>
                        <a:rPr lang="en-US" sz="1400" b="1" kern="1200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/>
                          <a:cs typeface="Arial"/>
                        </a:rPr>
                        <a:t>implementation</a:t>
                      </a:r>
                      <a:endParaRPr lang="pl-PL" sz="1400" b="1" kern="1200" dirty="0" smtClean="0">
                        <a:solidFill>
                          <a:schemeClr val="bg1"/>
                        </a:solidFill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  <a:p>
                      <a:pPr algn="ctr" fontAlgn="b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400" b="1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/>
                          <a:cs typeface="Times New Roman"/>
                        </a:rPr>
                        <a:t>Uruchomienie linii produkcyjnej </a:t>
                      </a:r>
                      <a:r>
                        <a:rPr lang="pl-PL" sz="1400" b="1" dirty="0" err="1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/>
                          <a:cs typeface="Times New Roman"/>
                        </a:rPr>
                        <a:t>Swash</a:t>
                      </a:r>
                      <a:r>
                        <a:rPr lang="pl-PL" sz="1400" b="1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pl-PL" sz="1400" b="1" dirty="0" err="1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/>
                          <a:cs typeface="Times New Roman"/>
                        </a:rPr>
                        <a:t>Plate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fontAlgn="b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Arial"/>
                        </a:rPr>
                        <a:t>3.</a:t>
                      </a:r>
                      <a:endParaRPr lang="en-US" sz="105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Arial"/>
                        </a:rPr>
                        <a:t>GP</a:t>
                      </a:r>
                      <a:endParaRPr lang="en-US" sz="105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Arial"/>
                        </a:rPr>
                        <a:t> G. </a:t>
                      </a:r>
                      <a:r>
                        <a:rPr lang="en-US" sz="1400" b="1" kern="12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Arial"/>
                        </a:rPr>
                        <a:t>Zieliński</a:t>
                      </a:r>
                      <a:r>
                        <a:rPr lang="en-US" sz="1400" b="1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Arial"/>
                        </a:rPr>
                        <a:t> 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Arial"/>
                        </a:rPr>
                        <a:t>M. </a:t>
                      </a:r>
                      <a:r>
                        <a:rPr lang="en-US" sz="1400" b="1" kern="12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Arial"/>
                        </a:rPr>
                        <a:t>Toporowicz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/>
                          <a:cs typeface="Arial"/>
                        </a:rPr>
                        <a:t>General Purchasing price </a:t>
                      </a:r>
                      <a:r>
                        <a:rPr lang="en-US" sz="1400" b="1" kern="1200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/>
                          <a:cs typeface="Arial"/>
                        </a:rPr>
                        <a:t>reduction</a:t>
                      </a:r>
                      <a:endParaRPr lang="pl-PL" sz="1400" b="1" kern="1200" dirty="0" smtClean="0">
                        <a:solidFill>
                          <a:schemeClr val="bg1"/>
                        </a:solidFill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  <a:p>
                      <a:pPr algn="ctr" fontAlgn="b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400" b="1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/>
                          <a:cs typeface="Times New Roman"/>
                        </a:rPr>
                        <a:t>Redukcja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400" b="1" dirty="0" err="1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/>
                          <a:cs typeface="Times New Roman"/>
                        </a:rPr>
                        <a:t>cen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400" b="1" dirty="0" err="1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/>
                          <a:cs typeface="Times New Roman"/>
                        </a:rPr>
                        <a:t>zakupów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400" b="1" dirty="0" err="1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/>
                          <a:cs typeface="Times New Roman"/>
                        </a:rPr>
                        <a:t>ogólnych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fontAlgn="b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Arial"/>
                        </a:rPr>
                        <a:t>4.</a:t>
                      </a:r>
                      <a:endParaRPr lang="en-US" sz="105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Arial"/>
                        </a:rPr>
                        <a:t>HR</a:t>
                      </a:r>
                      <a:endParaRPr lang="en-US" sz="105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Arial"/>
                        </a:rPr>
                        <a:t> M. </a:t>
                      </a:r>
                      <a:r>
                        <a:rPr lang="en-US" sz="1400" b="1" kern="12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Arial"/>
                        </a:rPr>
                        <a:t>Czykirska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200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/>
                          <a:cs typeface="Arial"/>
                        </a:rPr>
                        <a:t>Team </a:t>
                      </a:r>
                      <a:r>
                        <a:rPr lang="en-US" sz="1400" b="1" kern="12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/>
                          <a:cs typeface="Arial"/>
                        </a:rPr>
                        <a:t>coaching  for better team </a:t>
                      </a:r>
                      <a:r>
                        <a:rPr lang="en-US" sz="1400" b="1" kern="1200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/>
                          <a:cs typeface="Arial"/>
                        </a:rPr>
                        <a:t>work</a:t>
                      </a:r>
                      <a:endParaRPr lang="pl-PL" sz="1400" b="1" kern="1200" dirty="0" smtClean="0">
                        <a:solidFill>
                          <a:schemeClr val="bg1"/>
                        </a:solidFill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  <a:p>
                      <a:pPr algn="ctr" fontAlgn="b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400" b="1" kern="120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/>
                          <a:cs typeface="Arial"/>
                        </a:rPr>
                        <a:t>Coaching</a:t>
                      </a:r>
                      <a:r>
                        <a:rPr lang="pl-PL" sz="1400" b="1" kern="1200" baseline="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/>
                          <a:cs typeface="Arial"/>
                        </a:rPr>
                        <a:t> zespołowy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fontAlgn="b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Arial"/>
                        </a:rPr>
                        <a:t>5.</a:t>
                      </a:r>
                      <a:endParaRPr lang="en-US" sz="105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Arial"/>
                        </a:rPr>
                        <a:t>PQA</a:t>
                      </a:r>
                      <a:endParaRPr lang="en-US" sz="105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Arial"/>
                        </a:rPr>
                        <a:t> K. </a:t>
                      </a:r>
                      <a:r>
                        <a:rPr lang="en-US" sz="1400" b="1" kern="12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Arial"/>
                        </a:rPr>
                        <a:t>Witkowski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l-PL" sz="1400" b="1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Arial"/>
                        </a:rPr>
                        <a:t> </a:t>
                      </a:r>
                      <a:r>
                        <a:rPr lang="en-US" sz="1400" b="1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Arial"/>
                        </a:rPr>
                        <a:t>Ł</a:t>
                      </a:r>
                      <a:r>
                        <a:rPr lang="en-US" sz="1400" b="1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Arial"/>
                        </a:rPr>
                        <a:t>. </a:t>
                      </a:r>
                      <a:r>
                        <a:rPr lang="en-US" sz="1400" b="1" kern="12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Arial"/>
                        </a:rPr>
                        <a:t>Jamnicki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/>
                          <a:cs typeface="Arial"/>
                        </a:rPr>
                        <a:t>NVH Bench </a:t>
                      </a:r>
                      <a:r>
                        <a:rPr lang="en-US" sz="1400" b="1" kern="1200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/>
                          <a:cs typeface="Arial"/>
                        </a:rPr>
                        <a:t>setting</a:t>
                      </a:r>
                      <a:endParaRPr lang="pl-PL" sz="1400" b="1" kern="1200" dirty="0" smtClean="0">
                        <a:solidFill>
                          <a:schemeClr val="bg1"/>
                        </a:solidFill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  <a:p>
                      <a:pPr algn="ctr" fontAlgn="b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 err="1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/>
                          <a:cs typeface="Times New Roman"/>
                        </a:rPr>
                        <a:t>Ustawi</a:t>
                      </a:r>
                      <a:r>
                        <a:rPr lang="pl-PL" sz="1400" b="1" dirty="0" err="1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/>
                          <a:cs typeface="Times New Roman"/>
                        </a:rPr>
                        <a:t>enia</a:t>
                      </a:r>
                      <a:r>
                        <a:rPr lang="pl-PL" sz="1400" b="1" baseline="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/>
                          <a:cs typeface="Times New Roman"/>
                        </a:rPr>
                        <a:t> maszyny </a:t>
                      </a:r>
                      <a:r>
                        <a:rPr lang="pl-PL" sz="1400" b="1" baseline="0" dirty="0" err="1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/>
                          <a:cs typeface="Times New Roman"/>
                        </a:rPr>
                        <a:t>Bench</a:t>
                      </a:r>
                      <a:r>
                        <a:rPr lang="pl-PL" sz="1400" b="1" baseline="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/>
                          <a:cs typeface="Times New Roman"/>
                        </a:rPr>
                        <a:t> do testów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pl-PL" sz="1400" b="1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/>
                          <a:cs typeface="Times New Roman"/>
                        </a:rPr>
                        <a:t>hałasu</a:t>
                      </a:r>
                      <a:r>
                        <a:rPr lang="pl-PL" sz="1400" b="1" baseline="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/>
                          <a:cs typeface="Times New Roman"/>
                        </a:rPr>
                        <a:t> i wibracji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/>
                          <a:cs typeface="Times New Roman"/>
                        </a:rPr>
                        <a:t> 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533808">
                <a:tc>
                  <a:txBody>
                    <a:bodyPr/>
                    <a:lstStyle/>
                    <a:p>
                      <a:pPr algn="ctr" fontAlgn="b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Arial"/>
                        </a:rPr>
                        <a:t>6.</a:t>
                      </a:r>
                      <a:endParaRPr lang="en-US" sz="105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Arial"/>
                        </a:rPr>
                        <a:t>STQM </a:t>
                      </a:r>
                      <a:endParaRPr lang="en-US" sz="105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Arial"/>
                        </a:rPr>
                        <a:t>R</a:t>
                      </a:r>
                      <a:r>
                        <a:rPr lang="en-US" sz="1400" b="1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Arial"/>
                        </a:rPr>
                        <a:t>. </a:t>
                      </a:r>
                      <a:r>
                        <a:rPr lang="en-US" sz="1400" b="1" kern="12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Arial"/>
                        </a:rPr>
                        <a:t>Cybiński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/>
                          <a:cs typeface="Arial"/>
                        </a:rPr>
                        <a:t>Promotion of SMP as innovative </a:t>
                      </a:r>
                      <a:r>
                        <a:rPr lang="en-US" sz="1400" b="1" kern="1200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/>
                          <a:cs typeface="Arial"/>
                        </a:rPr>
                        <a:t>and </a:t>
                      </a:r>
                      <a:r>
                        <a:rPr lang="en-US" sz="1400" b="1" kern="12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/>
                          <a:cs typeface="Arial"/>
                        </a:rPr>
                        <a:t>new technology </a:t>
                      </a:r>
                      <a:r>
                        <a:rPr lang="en-US" sz="1400" b="1" kern="1200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/>
                          <a:cs typeface="Arial"/>
                        </a:rPr>
                        <a:t>company</a:t>
                      </a:r>
                      <a:endParaRPr lang="pl-PL" sz="1400" b="1" kern="1200" dirty="0" smtClean="0">
                        <a:solidFill>
                          <a:schemeClr val="bg1"/>
                        </a:solidFill>
                        <a:effectLst/>
                        <a:latin typeface="+mj-lt"/>
                        <a:ea typeface="Times New Roman"/>
                        <a:cs typeface="Arial"/>
                      </a:endParaRPr>
                    </a:p>
                    <a:p>
                      <a:pPr algn="ctr" fontAlgn="b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400" b="1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/>
                          <a:cs typeface="Times New Roman"/>
                        </a:rPr>
                        <a:t>Promocja SMP jako firmy innowacyjnej i nowoczesnej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696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/>
          <p:cNvSpPr/>
          <p:nvPr/>
        </p:nvSpPr>
        <p:spPr>
          <a:xfrm>
            <a:off x="0" y="7789"/>
            <a:ext cx="6876256" cy="3968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l-PL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BHP</a:t>
            </a:r>
          </a:p>
        </p:txBody>
      </p:sp>
      <p:grpSp>
        <p:nvGrpSpPr>
          <p:cNvPr id="15" name="Grupa 13"/>
          <p:cNvGrpSpPr/>
          <p:nvPr/>
        </p:nvGrpSpPr>
        <p:grpSpPr>
          <a:xfrm>
            <a:off x="5989711" y="-11875"/>
            <a:ext cx="3109497" cy="511222"/>
            <a:chOff x="5989711" y="-11875"/>
            <a:chExt cx="3109497" cy="511222"/>
          </a:xfrm>
        </p:grpSpPr>
        <p:pic>
          <p:nvPicPr>
            <p:cNvPr id="16" name="Picture 8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9711" y="-11875"/>
              <a:ext cx="2453867" cy="511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17" name="Picture 2" descr="C:\Users\MF512~1.ROM\AppData\Local\Temp\notes922555\tqe logo-12-12[3].jpg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16495" t="6998" r="15564" b="8922"/>
            <a:stretch/>
          </p:blipFill>
          <p:spPr bwMode="auto">
            <a:xfrm>
              <a:off x="8443578" y="-11875"/>
              <a:ext cx="655630" cy="508916"/>
            </a:xfrm>
            <a:prstGeom prst="rect">
              <a:avLst/>
            </a:prstGeom>
            <a:noFill/>
          </p:spPr>
        </p:pic>
      </p:grpSp>
      <p:sp>
        <p:nvSpPr>
          <p:cNvPr id="2" name="pole tekstowe 29"/>
          <p:cNvSpPr txBox="1"/>
          <p:nvPr/>
        </p:nvSpPr>
        <p:spPr>
          <a:xfrm>
            <a:off x="399798" y="437775"/>
            <a:ext cx="6120680" cy="40011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000" dirty="0" smtClean="0">
                <a:solidFill>
                  <a:prstClr val="white"/>
                </a:solidFill>
              </a:rPr>
              <a:t>Informacja o ostatnich zdarzeniach  wypadkowych w SMP</a:t>
            </a:r>
            <a:endParaRPr lang="pl-PL" sz="2000" dirty="0">
              <a:solidFill>
                <a:prstClr val="white"/>
              </a:solidFill>
            </a:endParaRPr>
          </a:p>
        </p:txBody>
      </p:sp>
      <p:sp>
        <p:nvSpPr>
          <p:cNvPr id="3" name="Prostokąt 2"/>
          <p:cNvSpPr/>
          <p:nvPr/>
        </p:nvSpPr>
        <p:spPr>
          <a:xfrm>
            <a:off x="251520" y="908720"/>
            <a:ext cx="8568952" cy="583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926638"/>
              </p:ext>
            </p:extLst>
          </p:nvPr>
        </p:nvGraphicFramePr>
        <p:xfrm>
          <a:off x="323527" y="972012"/>
          <a:ext cx="8280921" cy="5553332"/>
        </p:xfrm>
        <a:graphic>
          <a:graphicData uri="http://schemas.openxmlformats.org/drawingml/2006/table">
            <a:tbl>
              <a:tblPr/>
              <a:tblGrid>
                <a:gridCol w="4380624"/>
                <a:gridCol w="3900297"/>
              </a:tblGrid>
              <a:tr h="776640"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0" i="0" u="none" strike="noStrike" dirty="0" smtClean="0">
                          <a:solidFill>
                            <a:srgbClr val="FF0000"/>
                          </a:solidFill>
                          <a:latin typeface="Arial"/>
                        </a:rPr>
                        <a:t>Miejsce wypadku</a:t>
                      </a:r>
                      <a:r>
                        <a:rPr lang="pl-PL" sz="1400" b="0" i="0" u="none" strike="noStrike" baseline="0" dirty="0" smtClean="0">
                          <a:solidFill>
                            <a:srgbClr val="FF0000"/>
                          </a:solidFill>
                          <a:latin typeface="Arial"/>
                        </a:rPr>
                        <a:t> Montaż, </a:t>
                      </a:r>
                    </a:p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0" i="0" u="none" strike="noStrike" baseline="0" dirty="0" smtClean="0">
                          <a:solidFill>
                            <a:srgbClr val="FF0000"/>
                          </a:solidFill>
                          <a:latin typeface="Arial"/>
                        </a:rPr>
                        <a:t>Data : 2018-07-19 ok godziny 04:40 ,  </a:t>
                      </a:r>
                    </a:p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Opis :</a:t>
                      </a:r>
                      <a:endParaRPr lang="pl-PL" sz="14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6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Schemat / </a:t>
                      </a:r>
                      <a:r>
                        <a:rPr lang="pl-PL" sz="16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rysunek</a:t>
                      </a:r>
                    </a:p>
                    <a:p>
                      <a:pPr algn="ctr" fontAlgn="b"/>
                      <a:endParaRPr lang="pl-PL" sz="16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</a:tr>
              <a:tr h="2666138">
                <a:tc>
                  <a:txBody>
                    <a:bodyPr/>
                    <a:lstStyle/>
                    <a:p>
                      <a:pPr algn="l" rtl="0" fontAlgn="t"/>
                      <a:r>
                        <a:rPr lang="pl-PL" sz="1400" b="1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      </a:t>
                      </a:r>
                      <a:r>
                        <a:rPr lang="pl-PL" sz="1100" b="1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OPIS </a:t>
                      </a:r>
                      <a:r>
                        <a:rPr lang="pl-PL" sz="11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ZDARZENIA / WYPADKU </a:t>
                      </a:r>
                      <a:r>
                        <a:rPr lang="pl-PL" sz="1400" b="1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:</a:t>
                      </a:r>
                    </a:p>
                    <a:p>
                      <a:pPr algn="l" rtl="0" fontAlgn="t"/>
                      <a:endParaRPr lang="pl-PL" sz="140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  <a:endParaRPr lang="pl-PL" sz="1200" b="0" i="0" u="none" strike="noStrike" dirty="0">
                        <a:latin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62574">
                <a:tc>
                  <a:txBody>
                    <a:bodyPr/>
                    <a:lstStyle/>
                    <a:p>
                      <a:r>
                        <a:rPr lang="pl-PL" sz="1600" b="1" dirty="0" smtClean="0">
                          <a:solidFill>
                            <a:srgbClr val="FF0000"/>
                          </a:solidFill>
                        </a:rPr>
                        <a:t>UWAGA</a:t>
                      </a:r>
                      <a:r>
                        <a:rPr lang="pl-PL" sz="1600" b="1" baseline="0" dirty="0" smtClean="0">
                          <a:solidFill>
                            <a:srgbClr val="FF0000"/>
                          </a:solidFill>
                        </a:rPr>
                        <a:t> : Każdą awarię należy w pierwszej kolejności  próbować usunąć z pomocą panelu sterowniczego maszyny</a:t>
                      </a:r>
                      <a:endParaRPr lang="pl-PL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</a:tr>
              <a:tr h="32673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l-PL" sz="1400" b="1" i="0" u="none" strike="noStrike" dirty="0">
                          <a:latin typeface="Arial"/>
                        </a:rPr>
                        <a:t>&lt;Przyczyny powstania zdarzenia / wypadku&gt;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</a:tr>
              <a:tr h="921248">
                <a:tc gridSpan="2"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0" i="0" u="none" strike="noStrike" dirty="0" smtClean="0">
                          <a:latin typeface="Arial"/>
                        </a:rPr>
                        <a:t>PRAWDOPODOBNE PRZYCZYNY  :</a:t>
                      </a:r>
                      <a:endParaRPr lang="pl-PL" sz="1400" b="0" i="0" u="none" strike="noStrike" dirty="0">
                        <a:latin typeface="Arial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0" i="0" u="none" strike="noStrike" dirty="0" smtClean="0">
                          <a:latin typeface="Arial"/>
                        </a:rPr>
                        <a:t>1. Zablokowana taca</a:t>
                      </a: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0" i="0" u="none" strike="noStrike" dirty="0" smtClean="0">
                          <a:latin typeface="Arial"/>
                        </a:rPr>
                        <a:t>2. Niezastosowanie zasady 3Z</a:t>
                      </a: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0" i="0" u="none" strike="noStrike" dirty="0" smtClean="0">
                          <a:latin typeface="Arial"/>
                        </a:rPr>
                        <a:t>3. Niezachowanie ostrożności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Elipsa 17"/>
          <p:cNvSpPr/>
          <p:nvPr/>
        </p:nvSpPr>
        <p:spPr>
          <a:xfrm>
            <a:off x="395560" y="2060872"/>
            <a:ext cx="216000" cy="216000"/>
          </a:xfrm>
          <a:prstGeom prst="ellips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0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20" name="Elipsa 19"/>
          <p:cNvSpPr/>
          <p:nvPr/>
        </p:nvSpPr>
        <p:spPr>
          <a:xfrm>
            <a:off x="399798" y="2636936"/>
            <a:ext cx="216000" cy="216000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0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19" name="Elipsa 18"/>
          <p:cNvSpPr/>
          <p:nvPr/>
        </p:nvSpPr>
        <p:spPr>
          <a:xfrm>
            <a:off x="395536" y="3789064"/>
            <a:ext cx="216000" cy="216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000" dirty="0" smtClean="0">
                <a:solidFill>
                  <a:prstClr val="white"/>
                </a:solidFill>
              </a:rPr>
              <a:t>4</a:t>
            </a:r>
            <a:endParaRPr lang="pl-PL" sz="1000" dirty="0">
              <a:solidFill>
                <a:prstClr val="white"/>
              </a:solidFill>
            </a:endParaRPr>
          </a:p>
        </p:txBody>
      </p:sp>
      <p:sp>
        <p:nvSpPr>
          <p:cNvPr id="14" name="Elipsa 13"/>
          <p:cNvSpPr/>
          <p:nvPr/>
        </p:nvSpPr>
        <p:spPr>
          <a:xfrm>
            <a:off x="399798" y="3213000"/>
            <a:ext cx="216000" cy="216000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000" dirty="0" smtClean="0">
                <a:solidFill>
                  <a:prstClr val="white"/>
                </a:solidFill>
              </a:rPr>
              <a:t>3</a:t>
            </a:r>
            <a:endParaRPr lang="pl-PL" sz="1000" dirty="0">
              <a:solidFill>
                <a:prstClr val="white"/>
              </a:solidFill>
            </a:endParaRPr>
          </a:p>
        </p:txBody>
      </p:sp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5400000">
            <a:off x="4779326" y="2573602"/>
            <a:ext cx="3225896" cy="1912357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sp>
        <p:nvSpPr>
          <p:cNvPr id="12" name="pole tekstowe 9"/>
          <p:cNvSpPr txBox="1"/>
          <p:nvPr/>
        </p:nvSpPr>
        <p:spPr>
          <a:xfrm>
            <a:off x="755576" y="1988840"/>
            <a:ext cx="3816424" cy="2304256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400" dirty="0">
                <a:solidFill>
                  <a:prstClr val="black"/>
                </a:solidFill>
              </a:rPr>
              <a:t>Pracownik </a:t>
            </a:r>
            <a:r>
              <a:rPr lang="pl-PL" sz="1400" dirty="0" smtClean="0">
                <a:solidFill>
                  <a:prstClr val="black"/>
                </a:solidFill>
              </a:rPr>
              <a:t>wykonywał </a:t>
            </a:r>
            <a:r>
              <a:rPr lang="pl-PL" sz="1400" dirty="0">
                <a:solidFill>
                  <a:prstClr val="black"/>
                </a:solidFill>
              </a:rPr>
              <a:t>czynność na stanowisku pracy</a:t>
            </a:r>
          </a:p>
          <a:p>
            <a:endParaRPr lang="pl-PL" sz="1400" dirty="0">
              <a:solidFill>
                <a:prstClr val="black"/>
              </a:solidFill>
            </a:endParaRPr>
          </a:p>
          <a:p>
            <a:r>
              <a:rPr lang="pl-PL" sz="1400" dirty="0" smtClean="0">
                <a:solidFill>
                  <a:prstClr val="black"/>
                </a:solidFill>
              </a:rPr>
              <a:t>W pewnym momencie wystąpiła awaria</a:t>
            </a:r>
          </a:p>
          <a:p>
            <a:endParaRPr lang="pl-PL" sz="1400" dirty="0">
              <a:solidFill>
                <a:prstClr val="black"/>
              </a:solidFill>
            </a:endParaRPr>
          </a:p>
          <a:p>
            <a:r>
              <a:rPr lang="pl-PL" sz="1400" dirty="0" smtClean="0">
                <a:solidFill>
                  <a:prstClr val="black"/>
                </a:solidFill>
              </a:rPr>
              <a:t>Aby </a:t>
            </a:r>
            <a:r>
              <a:rPr lang="pl-PL" sz="1400" dirty="0">
                <a:solidFill>
                  <a:prstClr val="black"/>
                </a:solidFill>
              </a:rPr>
              <a:t>usunąć awarię pracownik chciał poprawić tacę, na której stały kolejne pojemniki z Pistonami</a:t>
            </a:r>
          </a:p>
          <a:p>
            <a:endParaRPr lang="pl-PL" sz="1400" dirty="0">
              <a:solidFill>
                <a:prstClr val="black"/>
              </a:solidFill>
            </a:endParaRPr>
          </a:p>
          <a:p>
            <a:r>
              <a:rPr lang="pl-PL" sz="1400" dirty="0" smtClean="0">
                <a:solidFill>
                  <a:prstClr val="black"/>
                </a:solidFill>
              </a:rPr>
              <a:t>Podczas </a:t>
            </a:r>
            <a:r>
              <a:rPr lang="pl-PL" sz="1400" dirty="0">
                <a:solidFill>
                  <a:prstClr val="black"/>
                </a:solidFill>
              </a:rPr>
              <a:t>tej czynności doszło do przytrzaśnięcia palca</a:t>
            </a:r>
          </a:p>
          <a:p>
            <a:endParaRPr lang="pl-PL" sz="1050" dirty="0">
              <a:solidFill>
                <a:prstClr val="black"/>
              </a:solidFill>
            </a:endParaRPr>
          </a:p>
          <a:p>
            <a:endParaRPr lang="pl-PL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871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/>
        </p:nvSpPr>
        <p:spPr>
          <a:xfrm>
            <a:off x="323528" y="980728"/>
            <a:ext cx="8568952" cy="583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573953"/>
              </p:ext>
            </p:extLst>
          </p:nvPr>
        </p:nvGraphicFramePr>
        <p:xfrm>
          <a:off x="395535" y="1044020"/>
          <a:ext cx="8280921" cy="5553332"/>
        </p:xfrm>
        <a:graphic>
          <a:graphicData uri="http://schemas.openxmlformats.org/drawingml/2006/table">
            <a:tbl>
              <a:tblPr/>
              <a:tblGrid>
                <a:gridCol w="4380624"/>
                <a:gridCol w="3900297"/>
              </a:tblGrid>
              <a:tr h="776640"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0" i="0" u="none" strike="noStrike" dirty="0" smtClean="0">
                          <a:solidFill>
                            <a:srgbClr val="FF0000"/>
                          </a:solidFill>
                          <a:latin typeface="Arial"/>
                        </a:rPr>
                        <a:t>Miejsce wypadku</a:t>
                      </a:r>
                      <a:r>
                        <a:rPr lang="pl-PL" sz="1400" b="0" i="0" u="none" strike="noStrike" baseline="0" dirty="0" smtClean="0">
                          <a:solidFill>
                            <a:srgbClr val="FF0000"/>
                          </a:solidFill>
                          <a:latin typeface="Arial"/>
                        </a:rPr>
                        <a:t> Montaż HVAC, </a:t>
                      </a:r>
                    </a:p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0" i="0" u="none" strike="noStrike" baseline="0" dirty="0" smtClean="0">
                          <a:solidFill>
                            <a:srgbClr val="FF0000"/>
                          </a:solidFill>
                          <a:latin typeface="Arial"/>
                        </a:rPr>
                        <a:t>Data : 2018-08-31 ok godziny 15:40 ,  </a:t>
                      </a:r>
                    </a:p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Opis :</a:t>
                      </a:r>
                      <a:endParaRPr lang="pl-PL" sz="14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6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Schemat / </a:t>
                      </a:r>
                      <a:r>
                        <a:rPr lang="pl-PL" sz="16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rysunek</a:t>
                      </a:r>
                    </a:p>
                    <a:p>
                      <a:pPr algn="ctr" fontAlgn="b"/>
                      <a:endParaRPr lang="pl-PL" sz="16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</a:tr>
              <a:tr h="2666138">
                <a:tc>
                  <a:txBody>
                    <a:bodyPr/>
                    <a:lstStyle/>
                    <a:p>
                      <a:pPr algn="l" rtl="0" fontAlgn="t"/>
                      <a:r>
                        <a:rPr lang="pl-PL" sz="1400" b="1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      </a:t>
                      </a:r>
                      <a:r>
                        <a:rPr lang="pl-PL" sz="1100" b="1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OPIS </a:t>
                      </a:r>
                      <a:r>
                        <a:rPr lang="pl-PL" sz="11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ZDARZENIA / WYPADKU </a:t>
                      </a:r>
                      <a:r>
                        <a:rPr lang="pl-PL" sz="1400" b="1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:</a:t>
                      </a:r>
                    </a:p>
                    <a:p>
                      <a:pPr algn="l" rtl="0" fontAlgn="t"/>
                      <a:endParaRPr lang="pl-PL" sz="140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  <a:endParaRPr lang="pl-PL" sz="1200" b="0" i="0" u="none" strike="noStrike" dirty="0">
                        <a:latin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62574">
                <a:tc>
                  <a:txBody>
                    <a:bodyPr/>
                    <a:lstStyle/>
                    <a:p>
                      <a:r>
                        <a:rPr lang="pl-PL" sz="1600" b="1" dirty="0" smtClean="0">
                          <a:solidFill>
                            <a:srgbClr val="FF0000"/>
                          </a:solidFill>
                        </a:rPr>
                        <a:t>UWAGA</a:t>
                      </a:r>
                      <a:r>
                        <a:rPr lang="pl-PL" sz="1600" b="1" baseline="0" dirty="0" smtClean="0">
                          <a:solidFill>
                            <a:srgbClr val="FF0000"/>
                          </a:solidFill>
                        </a:rPr>
                        <a:t> : Pracownik poruszał się niewłaściwym przejściem</a:t>
                      </a:r>
                      <a:endParaRPr lang="pl-PL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</a:tr>
              <a:tr h="32673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l-PL" sz="1400" b="1" i="0" u="none" strike="noStrike" dirty="0">
                          <a:latin typeface="Arial"/>
                        </a:rPr>
                        <a:t>&lt;Przyczyny powstania zdarzenia / wypadku&gt;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</a:tr>
              <a:tr h="921248">
                <a:tc gridSpan="2"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0" i="0" u="none" strike="noStrike" dirty="0" smtClean="0">
                          <a:latin typeface="Arial"/>
                        </a:rPr>
                        <a:t>PRAWDOPODOBNE PRZYCZYNY  :</a:t>
                      </a:r>
                      <a:endParaRPr lang="pl-PL" sz="1400" b="0" i="0" u="none" strike="noStrike" dirty="0">
                        <a:latin typeface="Arial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0" i="0" u="none" strike="noStrike" dirty="0" smtClean="0">
                          <a:latin typeface="Arial"/>
                        </a:rPr>
                        <a:t>1. Poruszanie się niewłaściwym przejściem</a:t>
                      </a: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0" i="0" u="none" strike="noStrike" dirty="0" smtClean="0">
                          <a:latin typeface="Arial"/>
                        </a:rPr>
                        <a:t>2. Niezachowanie ostrożności</a:t>
                      </a: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0" i="0" u="none" strike="noStrike" dirty="0" smtClean="0">
                          <a:latin typeface="Arial"/>
                        </a:rPr>
                        <a:t>3. Niewłaściwa organizacja stanowiska pracy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Elipsa 17"/>
          <p:cNvSpPr/>
          <p:nvPr/>
        </p:nvSpPr>
        <p:spPr>
          <a:xfrm>
            <a:off x="467568" y="2060848"/>
            <a:ext cx="216000" cy="216000"/>
          </a:xfrm>
          <a:prstGeom prst="ellips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0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20" name="Elipsa 19"/>
          <p:cNvSpPr/>
          <p:nvPr/>
        </p:nvSpPr>
        <p:spPr>
          <a:xfrm>
            <a:off x="471806" y="2636936"/>
            <a:ext cx="216000" cy="216000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0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19" name="Elipsa 18"/>
          <p:cNvSpPr/>
          <p:nvPr/>
        </p:nvSpPr>
        <p:spPr>
          <a:xfrm>
            <a:off x="467544" y="3645048"/>
            <a:ext cx="216000" cy="216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000" dirty="0" smtClean="0">
                <a:solidFill>
                  <a:prstClr val="white"/>
                </a:solidFill>
              </a:rPr>
              <a:t>4</a:t>
            </a:r>
            <a:endParaRPr lang="pl-PL" sz="1000" dirty="0">
              <a:solidFill>
                <a:prstClr val="white"/>
              </a:solidFill>
            </a:endParaRPr>
          </a:p>
        </p:txBody>
      </p:sp>
      <p:sp>
        <p:nvSpPr>
          <p:cNvPr id="14" name="Elipsa 13"/>
          <p:cNvSpPr/>
          <p:nvPr/>
        </p:nvSpPr>
        <p:spPr>
          <a:xfrm>
            <a:off x="471806" y="3140992"/>
            <a:ext cx="216000" cy="216000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000" dirty="0" smtClean="0">
                <a:solidFill>
                  <a:prstClr val="white"/>
                </a:solidFill>
              </a:rPr>
              <a:t>3</a:t>
            </a:r>
            <a:endParaRPr lang="pl-PL" sz="1000" dirty="0">
              <a:solidFill>
                <a:prstClr val="white"/>
              </a:solidFill>
            </a:endParaRPr>
          </a:p>
        </p:txBody>
      </p:sp>
      <p:pic>
        <p:nvPicPr>
          <p:cNvPr id="1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2120" y="2976679"/>
            <a:ext cx="2962275" cy="2219325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sp>
        <p:nvSpPr>
          <p:cNvPr id="15" name="pole tekstowe 9"/>
          <p:cNvSpPr txBox="1"/>
          <p:nvPr/>
        </p:nvSpPr>
        <p:spPr>
          <a:xfrm>
            <a:off x="755576" y="2060848"/>
            <a:ext cx="3672408" cy="2376264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200" dirty="0" smtClean="0">
                <a:solidFill>
                  <a:prstClr val="black"/>
                </a:solidFill>
              </a:rPr>
              <a:t>Pracownik A </a:t>
            </a:r>
            <a:r>
              <a:rPr lang="pl-PL" sz="1200" dirty="0">
                <a:solidFill>
                  <a:prstClr val="black"/>
                </a:solidFill>
              </a:rPr>
              <a:t>przechodził na </a:t>
            </a:r>
            <a:r>
              <a:rPr lang="pl-PL" sz="1200" dirty="0" smtClean="0">
                <a:solidFill>
                  <a:prstClr val="black"/>
                </a:solidFill>
              </a:rPr>
              <a:t>stanowisko by </a:t>
            </a:r>
            <a:r>
              <a:rPr lang="pl-PL" sz="1200" dirty="0">
                <a:solidFill>
                  <a:prstClr val="black"/>
                </a:solidFill>
              </a:rPr>
              <a:t>zastąpić </a:t>
            </a:r>
            <a:r>
              <a:rPr lang="pl-PL" sz="1200" dirty="0" smtClean="0">
                <a:solidFill>
                  <a:prstClr val="black"/>
                </a:solidFill>
              </a:rPr>
              <a:t>pracownika B</a:t>
            </a:r>
            <a:endParaRPr lang="pl-PL" sz="1200" dirty="0">
              <a:solidFill>
                <a:prstClr val="black"/>
              </a:solidFill>
            </a:endParaRPr>
          </a:p>
          <a:p>
            <a:endParaRPr lang="pl-PL" sz="1200" dirty="0">
              <a:solidFill>
                <a:prstClr val="black"/>
              </a:solidFill>
            </a:endParaRPr>
          </a:p>
          <a:p>
            <a:r>
              <a:rPr lang="pl-PL" sz="1200" dirty="0" smtClean="0">
                <a:solidFill>
                  <a:prstClr val="black"/>
                </a:solidFill>
              </a:rPr>
              <a:t>Pracownik A </a:t>
            </a:r>
            <a:r>
              <a:rPr lang="pl-PL" sz="1200" dirty="0">
                <a:solidFill>
                  <a:prstClr val="black"/>
                </a:solidFill>
              </a:rPr>
              <a:t>chciał </a:t>
            </a:r>
            <a:r>
              <a:rPr lang="pl-PL" sz="1200" dirty="0" smtClean="0">
                <a:solidFill>
                  <a:prstClr val="black"/>
                </a:solidFill>
              </a:rPr>
              <a:t>przejść „na skróty” (pomiędzy koszem na obszarem pracy wysięgnika)</a:t>
            </a:r>
            <a:endParaRPr lang="pl-PL" sz="1200" dirty="0">
              <a:solidFill>
                <a:prstClr val="black"/>
              </a:solidFill>
            </a:endParaRPr>
          </a:p>
          <a:p>
            <a:endParaRPr lang="pl-PL" sz="1200" dirty="0">
              <a:solidFill>
                <a:prstClr val="black"/>
              </a:solidFill>
            </a:endParaRPr>
          </a:p>
          <a:p>
            <a:r>
              <a:rPr lang="pl-PL" sz="1200" dirty="0" smtClean="0">
                <a:solidFill>
                  <a:prstClr val="black"/>
                </a:solidFill>
              </a:rPr>
              <a:t>Pracownik B operował wysięgnikiem od wkrętarki</a:t>
            </a:r>
            <a:endParaRPr lang="pl-PL" sz="1200" dirty="0">
              <a:solidFill>
                <a:prstClr val="black"/>
              </a:solidFill>
            </a:endParaRPr>
          </a:p>
          <a:p>
            <a:endParaRPr lang="pl-PL" sz="1200" dirty="0">
              <a:solidFill>
                <a:prstClr val="black"/>
              </a:solidFill>
            </a:endParaRPr>
          </a:p>
          <a:p>
            <a:r>
              <a:rPr lang="pl-PL" sz="1200" dirty="0">
                <a:solidFill>
                  <a:prstClr val="black"/>
                </a:solidFill>
              </a:rPr>
              <a:t>By uniknąć uderzenia wysięgnikiem </a:t>
            </a:r>
            <a:r>
              <a:rPr lang="pl-PL" sz="1200" dirty="0" smtClean="0">
                <a:solidFill>
                  <a:prstClr val="black"/>
                </a:solidFill>
              </a:rPr>
              <a:t>Pracownik A </a:t>
            </a:r>
            <a:r>
              <a:rPr lang="pl-PL" sz="1200" dirty="0">
                <a:solidFill>
                  <a:prstClr val="black"/>
                </a:solidFill>
              </a:rPr>
              <a:t>schylił się i uderzył </a:t>
            </a:r>
            <a:r>
              <a:rPr lang="pl-PL" sz="1200" dirty="0" smtClean="0">
                <a:solidFill>
                  <a:prstClr val="black"/>
                </a:solidFill>
              </a:rPr>
              <a:t>głową, </a:t>
            </a:r>
            <a:r>
              <a:rPr lang="pl-PL" sz="1200" dirty="0">
                <a:solidFill>
                  <a:prstClr val="black"/>
                </a:solidFill>
              </a:rPr>
              <a:t>w róg stojącego obok </a:t>
            </a:r>
            <a:r>
              <a:rPr lang="pl-PL" sz="1200" dirty="0" smtClean="0">
                <a:solidFill>
                  <a:prstClr val="black"/>
                </a:solidFill>
              </a:rPr>
              <a:t>metalowego </a:t>
            </a:r>
            <a:r>
              <a:rPr lang="pl-PL" sz="1200" dirty="0">
                <a:solidFill>
                  <a:prstClr val="black"/>
                </a:solidFill>
              </a:rPr>
              <a:t>kosza</a:t>
            </a:r>
          </a:p>
          <a:p>
            <a:endParaRPr lang="pl-PL" sz="1050" dirty="0">
              <a:solidFill>
                <a:prstClr val="black"/>
              </a:solidFill>
            </a:endParaRPr>
          </a:p>
          <a:p>
            <a:endParaRPr lang="pl-PL" sz="1200" dirty="0">
              <a:solidFill>
                <a:prstClr val="black"/>
              </a:solidFill>
            </a:endParaRPr>
          </a:p>
        </p:txBody>
      </p:sp>
      <p:sp>
        <p:nvSpPr>
          <p:cNvPr id="11" name="Prostokąt 10"/>
          <p:cNvSpPr/>
          <p:nvPr/>
        </p:nvSpPr>
        <p:spPr>
          <a:xfrm>
            <a:off x="0" y="7789"/>
            <a:ext cx="6876256" cy="3968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l-PL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BHP</a:t>
            </a:r>
          </a:p>
        </p:txBody>
      </p:sp>
      <p:grpSp>
        <p:nvGrpSpPr>
          <p:cNvPr id="12" name="Grupa 13"/>
          <p:cNvGrpSpPr/>
          <p:nvPr/>
        </p:nvGrpSpPr>
        <p:grpSpPr>
          <a:xfrm>
            <a:off x="5989711" y="-11875"/>
            <a:ext cx="3109497" cy="511222"/>
            <a:chOff x="5989711" y="-11875"/>
            <a:chExt cx="3109497" cy="511222"/>
          </a:xfrm>
        </p:grpSpPr>
        <p:pic>
          <p:nvPicPr>
            <p:cNvPr id="16" name="Picture 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9711" y="-11875"/>
              <a:ext cx="2453867" cy="511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17" name="Picture 2" descr="C:\Users\MF512~1.ROM\AppData\Local\Temp\notes922555\tqe logo-12-12[3].jpg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l="16495" t="6998" r="15564" b="8922"/>
            <a:stretch/>
          </p:blipFill>
          <p:spPr bwMode="auto">
            <a:xfrm>
              <a:off x="8443578" y="-11875"/>
              <a:ext cx="655630" cy="508916"/>
            </a:xfrm>
            <a:prstGeom prst="rect">
              <a:avLst/>
            </a:prstGeom>
            <a:noFill/>
          </p:spPr>
        </p:pic>
      </p:grpSp>
      <p:sp>
        <p:nvSpPr>
          <p:cNvPr id="2" name="pole tekstowe 29"/>
          <p:cNvSpPr txBox="1"/>
          <p:nvPr/>
        </p:nvSpPr>
        <p:spPr>
          <a:xfrm>
            <a:off x="395536" y="508610"/>
            <a:ext cx="6313860" cy="40011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000" dirty="0" smtClean="0">
                <a:solidFill>
                  <a:prstClr val="white"/>
                </a:solidFill>
              </a:rPr>
              <a:t>Informacja o ostatnich zdarzeniach  wypadkowych w SMP</a:t>
            </a:r>
            <a:endParaRPr lang="pl-PL" sz="2000" dirty="0">
              <a:solidFill>
                <a:prstClr val="white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746"/>
          <a:stretch/>
        </p:blipFill>
        <p:spPr bwMode="auto">
          <a:xfrm rot="1442753">
            <a:off x="4909470" y="2916315"/>
            <a:ext cx="853407" cy="129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0099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/>
          <p:cNvSpPr/>
          <p:nvPr/>
        </p:nvSpPr>
        <p:spPr>
          <a:xfrm>
            <a:off x="0" y="7789"/>
            <a:ext cx="6876256" cy="3968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l-PL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Ochrona Środowiska</a:t>
            </a:r>
          </a:p>
        </p:txBody>
      </p:sp>
      <p:grpSp>
        <p:nvGrpSpPr>
          <p:cNvPr id="2" name="Grupa 13"/>
          <p:cNvGrpSpPr/>
          <p:nvPr/>
        </p:nvGrpSpPr>
        <p:grpSpPr>
          <a:xfrm>
            <a:off x="5989711" y="-11875"/>
            <a:ext cx="3109497" cy="511222"/>
            <a:chOff x="5989711" y="-11875"/>
            <a:chExt cx="3109497" cy="511222"/>
          </a:xfrm>
        </p:grpSpPr>
        <p:pic>
          <p:nvPicPr>
            <p:cNvPr id="17" name="Picture 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9711" y="-11875"/>
              <a:ext cx="2453867" cy="511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19" name="Picture 2" descr="C:\Users\MF512~1.ROM\AppData\Local\Temp\notes922555\tqe logo-12-12[3].jpg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l="16495" t="6998" r="15564" b="8922"/>
            <a:stretch/>
          </p:blipFill>
          <p:spPr bwMode="auto">
            <a:xfrm>
              <a:off x="8443578" y="-11875"/>
              <a:ext cx="655630" cy="508916"/>
            </a:xfrm>
            <a:prstGeom prst="rect">
              <a:avLst/>
            </a:prstGeom>
            <a:noFill/>
          </p:spPr>
        </p:pic>
      </p:grpSp>
      <p:sp>
        <p:nvSpPr>
          <p:cNvPr id="10" name="pole tekstowe 9"/>
          <p:cNvSpPr txBox="1"/>
          <p:nvPr/>
        </p:nvSpPr>
        <p:spPr>
          <a:xfrm>
            <a:off x="179512" y="476672"/>
            <a:ext cx="4104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b="1" dirty="0" smtClean="0">
                <a:solidFill>
                  <a:prstClr val="black"/>
                </a:solidFill>
              </a:rPr>
              <a:t>CZERWIEC </a:t>
            </a:r>
            <a:r>
              <a:rPr lang="pl-PL" sz="2000" b="1" dirty="0" smtClean="0">
                <a:solidFill>
                  <a:prstClr val="black"/>
                </a:solidFill>
                <a:sym typeface="Wingdings" pitchFamily="2" charset="2"/>
              </a:rPr>
              <a:t> MIESIĄC ŚRODOWISKA</a:t>
            </a:r>
          </a:p>
          <a:p>
            <a:pPr algn="ctr"/>
            <a:r>
              <a:rPr lang="pl-PL" sz="2000" b="1" dirty="0" smtClean="0">
                <a:solidFill>
                  <a:prstClr val="black"/>
                </a:solidFill>
                <a:sym typeface="Wingdings" pitchFamily="2" charset="2"/>
              </a:rPr>
              <a:t>DZIĘKUJEMY ZA UDZIAŁ</a:t>
            </a:r>
            <a:endParaRPr lang="pl-PL" sz="2000" b="1" dirty="0">
              <a:solidFill>
                <a:prstClr val="black"/>
              </a:solidFill>
            </a:endParaRPr>
          </a:p>
        </p:txBody>
      </p:sp>
      <p:sp>
        <p:nvSpPr>
          <p:cNvPr id="11" name="pole tekstowe 10"/>
          <p:cNvSpPr txBox="1"/>
          <p:nvPr/>
        </p:nvSpPr>
        <p:spPr>
          <a:xfrm>
            <a:off x="4283968" y="620688"/>
            <a:ext cx="5076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b="1" dirty="0" smtClean="0">
                <a:solidFill>
                  <a:prstClr val="black"/>
                </a:solidFill>
              </a:rPr>
              <a:t>SPRZĄTANIE ŚWIATA 2018</a:t>
            </a:r>
            <a:endParaRPr lang="pl-PL" sz="2000" b="1" dirty="0" smtClean="0">
              <a:solidFill>
                <a:prstClr val="black"/>
              </a:solidFill>
              <a:sym typeface="Wingdings" pitchFamily="2" charset="2"/>
            </a:endParaRPr>
          </a:p>
          <a:p>
            <a:pPr algn="ctr"/>
            <a:r>
              <a:rPr lang="pl-PL" sz="2000" b="1" dirty="0" smtClean="0">
                <a:solidFill>
                  <a:prstClr val="black"/>
                </a:solidFill>
                <a:sym typeface="Wingdings" pitchFamily="2" charset="2"/>
              </a:rPr>
              <a:t>ZAPRASZAMY DO UDZIAŁU</a:t>
            </a:r>
            <a:endParaRPr lang="pl-PL" sz="2000" b="1" dirty="0">
              <a:solidFill>
                <a:prstClr val="black"/>
              </a:solidFill>
            </a:endParaRPr>
          </a:p>
        </p:txBody>
      </p:sp>
      <p:cxnSp>
        <p:nvCxnSpPr>
          <p:cNvPr id="14" name="Łącznik prosty 13"/>
          <p:cNvCxnSpPr/>
          <p:nvPr/>
        </p:nvCxnSpPr>
        <p:spPr>
          <a:xfrm>
            <a:off x="4572000" y="548680"/>
            <a:ext cx="0" cy="619268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ole tekstowe 17"/>
          <p:cNvSpPr txBox="1"/>
          <p:nvPr/>
        </p:nvSpPr>
        <p:spPr>
          <a:xfrm>
            <a:off x="35496" y="1340768"/>
            <a:ext cx="2088232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b="1" dirty="0" smtClean="0">
                <a:solidFill>
                  <a:prstClr val="black"/>
                </a:solidFill>
              </a:rPr>
              <a:t>MOJE EKO DZIAŁANIA</a:t>
            </a:r>
          </a:p>
        </p:txBody>
      </p:sp>
      <p:sp>
        <p:nvSpPr>
          <p:cNvPr id="20" name="pole tekstowe 19"/>
          <p:cNvSpPr txBox="1"/>
          <p:nvPr/>
        </p:nvSpPr>
        <p:spPr>
          <a:xfrm>
            <a:off x="2339752" y="1340768"/>
            <a:ext cx="2088232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b="1" dirty="0" smtClean="0">
                <a:solidFill>
                  <a:prstClr val="black"/>
                </a:solidFill>
              </a:rPr>
              <a:t>KONKURS RYSUNKOWY</a:t>
            </a:r>
            <a:endParaRPr lang="pl-PL" b="1" dirty="0">
              <a:solidFill>
                <a:prstClr val="black"/>
              </a:solidFill>
            </a:endParaRPr>
          </a:p>
        </p:txBody>
      </p:sp>
      <p:sp>
        <p:nvSpPr>
          <p:cNvPr id="21" name="pole tekstowe 20"/>
          <p:cNvSpPr txBox="1"/>
          <p:nvPr/>
        </p:nvSpPr>
        <p:spPr>
          <a:xfrm>
            <a:off x="0" y="3645024"/>
            <a:ext cx="4392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b="1" dirty="0" smtClean="0">
                <a:solidFill>
                  <a:srgbClr val="00B0F0"/>
                </a:solidFill>
              </a:rPr>
              <a:t>Pracownicy oraz ich dzieci za udział        w konkursie  zostali nagrodzeni.</a:t>
            </a:r>
            <a:endParaRPr lang="pl-PL" sz="2000" b="1" dirty="0">
              <a:solidFill>
                <a:srgbClr val="00B0F0"/>
              </a:solidFill>
            </a:endParaRPr>
          </a:p>
        </p:txBody>
      </p:sp>
      <p:sp>
        <p:nvSpPr>
          <p:cNvPr id="26" name="pole tekstowe 25"/>
          <p:cNvSpPr txBox="1"/>
          <p:nvPr/>
        </p:nvSpPr>
        <p:spPr>
          <a:xfrm>
            <a:off x="4499992" y="1259468"/>
            <a:ext cx="4644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b="1" dirty="0" smtClean="0">
                <a:solidFill>
                  <a:srgbClr val="00B050"/>
                </a:solidFill>
              </a:rPr>
              <a:t>Hasło akcji: hasła: AKCJA - SEGREGACJA!</a:t>
            </a:r>
            <a:endParaRPr lang="pl-PL" b="1" dirty="0">
              <a:solidFill>
                <a:srgbClr val="00B050"/>
              </a:solidFill>
            </a:endParaRPr>
          </a:p>
        </p:txBody>
      </p:sp>
      <p:sp>
        <p:nvSpPr>
          <p:cNvPr id="27" name="pole tekstowe 26"/>
          <p:cNvSpPr txBox="1"/>
          <p:nvPr/>
        </p:nvSpPr>
        <p:spPr>
          <a:xfrm>
            <a:off x="4788024" y="1556792"/>
            <a:ext cx="435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u="sng" dirty="0" smtClean="0">
                <a:solidFill>
                  <a:prstClr val="black"/>
                </a:solidFill>
              </a:rPr>
              <a:t>Planowany termin sprzątania: 28.09.2018</a:t>
            </a:r>
            <a:endParaRPr lang="pl-PL" b="1" u="sng" dirty="0">
              <a:solidFill>
                <a:prstClr val="black"/>
              </a:solidFill>
            </a:endParaRPr>
          </a:p>
        </p:txBody>
      </p:sp>
      <p:sp>
        <p:nvSpPr>
          <p:cNvPr id="28" name="pole tekstowe 27"/>
          <p:cNvSpPr txBox="1"/>
          <p:nvPr/>
        </p:nvSpPr>
        <p:spPr>
          <a:xfrm>
            <a:off x="4644008" y="5733256"/>
            <a:ext cx="4320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600" b="1" dirty="0" smtClean="0">
                <a:solidFill>
                  <a:prstClr val="black"/>
                </a:solidFill>
              </a:rPr>
              <a:t>Prosimy o zaangażowanie poszczególnych obszarów!</a:t>
            </a:r>
          </a:p>
          <a:p>
            <a:pPr algn="ctr"/>
            <a:r>
              <a:rPr lang="pl-PL" sz="1600" b="1" dirty="0" smtClean="0">
                <a:solidFill>
                  <a:prstClr val="black"/>
                </a:solidFill>
              </a:rPr>
              <a:t>O szczegółach poinformujemy mailem.</a:t>
            </a:r>
            <a:endParaRPr lang="pl-PL" sz="1600" b="1" dirty="0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060848"/>
            <a:ext cx="2230078" cy="1536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67744" y="2060848"/>
            <a:ext cx="2232248" cy="1543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31840" y="5805264"/>
            <a:ext cx="1356006" cy="909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18099472">
            <a:off x="1705148" y="5067452"/>
            <a:ext cx="2378312" cy="1020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07505" y="4437112"/>
            <a:ext cx="2448272" cy="1757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436096" y="1988840"/>
            <a:ext cx="2771775" cy="366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6981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/>
          <p:cNvSpPr/>
          <p:nvPr/>
        </p:nvSpPr>
        <p:spPr>
          <a:xfrm>
            <a:off x="0" y="7789"/>
            <a:ext cx="6876256" cy="468883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l-PL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Wewnętrzny system rekomendacji pracowników</a:t>
            </a:r>
            <a:endParaRPr lang="pl-PL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5" name="Grupa 14"/>
          <p:cNvGrpSpPr/>
          <p:nvPr/>
        </p:nvGrpSpPr>
        <p:grpSpPr>
          <a:xfrm>
            <a:off x="6025338" y="-11877"/>
            <a:ext cx="3109497" cy="632563"/>
            <a:chOff x="5989711" y="-11875"/>
            <a:chExt cx="3109497" cy="511222"/>
          </a:xfrm>
        </p:grpSpPr>
        <p:pic>
          <p:nvPicPr>
            <p:cNvPr id="17" name="Picture 8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9711" y="-11875"/>
              <a:ext cx="2453867" cy="511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21" name="Picture 2" descr="C:\Users\MF512~1.ROM\AppData\Local\Temp\notes922555\tqe logo-12-12[3].jpg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16495" t="6998" r="15564" b="8922"/>
            <a:stretch/>
          </p:blipFill>
          <p:spPr bwMode="auto">
            <a:xfrm>
              <a:off x="8443578" y="-11875"/>
              <a:ext cx="655630" cy="508916"/>
            </a:xfrm>
            <a:prstGeom prst="rect">
              <a:avLst/>
            </a:prstGeom>
            <a:noFill/>
          </p:spPr>
        </p:pic>
      </p:grp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30" y="629141"/>
            <a:ext cx="8975900" cy="6048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615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/>
        </p:nvSpPr>
        <p:spPr>
          <a:xfrm>
            <a:off x="0" y="0"/>
            <a:ext cx="7092280" cy="47625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5" rIns="91432" bIns="45715" anchor="ctr"/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7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Parking zewnętrzny – zasady bezpiecznego użytkowania</a:t>
            </a:r>
            <a:endParaRPr lang="pl-PL" sz="17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Symbol zastępczy obrazu 4" descr="SMP_W slajd - Microsoft PowerPoint (Aktywacja produktu nie powiodła się)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60416" y="1484784"/>
            <a:ext cx="3063728" cy="2330822"/>
          </a:xfrm>
          <a:prstGeom prst="rect">
            <a:avLst/>
          </a:prstGeom>
        </p:spPr>
      </p:pic>
      <p:pic>
        <p:nvPicPr>
          <p:cNvPr id="11" name="Symbol zastępczy obrazu 4" descr="SMP_W slajd - Microsoft PowerPoint (Aktywacja produktu nie powiodła się)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71382" y="1484784"/>
            <a:ext cx="3514729" cy="2330822"/>
          </a:xfrm>
          <a:prstGeom prst="rect">
            <a:avLst/>
          </a:prstGeom>
        </p:spPr>
      </p:pic>
      <p:pic>
        <p:nvPicPr>
          <p:cNvPr id="13" name="Symbol zastępczy obrazu 4" descr="stwarzanie zagrożeń - Microsoft Word (Aktywacja produktu nie powiodła się)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58178" y="4149080"/>
            <a:ext cx="3298306" cy="2487978"/>
          </a:xfrm>
          <a:prstGeom prst="rect">
            <a:avLst/>
          </a:prstGeom>
        </p:spPr>
      </p:pic>
      <p:sp>
        <p:nvSpPr>
          <p:cNvPr id="2" name="pole tekstowe 1"/>
          <p:cNvSpPr txBox="1"/>
          <p:nvPr/>
        </p:nvSpPr>
        <p:spPr>
          <a:xfrm>
            <a:off x="0" y="550522"/>
            <a:ext cx="8712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 smtClean="0">
                <a:solidFill>
                  <a:prstClr val="black"/>
                </a:solidFill>
              </a:rPr>
              <a:t>Zatrzymywanie się przy wyjeździe z parkingu powoduje utrudnienia w ruchu dla innych użytkowników  oraz stwarza zagrożenie wypadkowe. Należy zachować szczególną ostrożność.</a:t>
            </a:r>
            <a:endParaRPr lang="pl-PL" sz="1600" dirty="0">
              <a:solidFill>
                <a:prstClr val="black"/>
              </a:solidFill>
            </a:endParaRPr>
          </a:p>
        </p:txBody>
      </p:sp>
      <p:pic>
        <p:nvPicPr>
          <p:cNvPr id="1026" name="Picture 2" descr="Znalezione obrazy dla zapytania uwag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76371"/>
            <a:ext cx="1468287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Symbol zastępczy obrazu 4" descr="~3286156 - Microsoft Word (Aktywacja produktu nie powiodła się)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00117" y="4178442"/>
            <a:ext cx="3767234" cy="2458616"/>
          </a:xfrm>
          <a:prstGeom prst="rect">
            <a:avLst/>
          </a:prstGeom>
        </p:spPr>
      </p:pic>
      <p:sp>
        <p:nvSpPr>
          <p:cNvPr id="3" name="Elipsa 2"/>
          <p:cNvSpPr/>
          <p:nvPr/>
        </p:nvSpPr>
        <p:spPr>
          <a:xfrm rot="20731871">
            <a:off x="1938204" y="4406935"/>
            <a:ext cx="2207058" cy="10426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6" name="Elipsa 15"/>
          <p:cNvSpPr/>
          <p:nvPr/>
        </p:nvSpPr>
        <p:spPr>
          <a:xfrm rot="19876541">
            <a:off x="1736290" y="2531440"/>
            <a:ext cx="1545563" cy="10101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7" name="Elipsa 16"/>
          <p:cNvSpPr/>
          <p:nvPr/>
        </p:nvSpPr>
        <p:spPr>
          <a:xfrm rot="20931528">
            <a:off x="7087601" y="1609138"/>
            <a:ext cx="1464512" cy="92599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sp>
        <p:nvSpPr>
          <p:cNvPr id="18" name="Elipsa 17"/>
          <p:cNvSpPr/>
          <p:nvPr/>
        </p:nvSpPr>
        <p:spPr>
          <a:xfrm rot="19876541">
            <a:off x="4456376" y="5194509"/>
            <a:ext cx="1969021" cy="13582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grpSp>
        <p:nvGrpSpPr>
          <p:cNvPr id="14" name="Grupa 13"/>
          <p:cNvGrpSpPr/>
          <p:nvPr/>
        </p:nvGrpSpPr>
        <p:grpSpPr>
          <a:xfrm>
            <a:off x="6025338" y="-11877"/>
            <a:ext cx="3109497" cy="632563"/>
            <a:chOff x="5989711" y="-11875"/>
            <a:chExt cx="3109497" cy="511222"/>
          </a:xfrm>
        </p:grpSpPr>
        <p:pic>
          <p:nvPicPr>
            <p:cNvPr id="19" name="Picture 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9711" y="-11875"/>
              <a:ext cx="2453867" cy="511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20" name="Picture 2" descr="C:\Users\MF512~1.ROM\AppData\Local\Temp\notes922555\tqe logo-12-12[3].jpg"/>
            <p:cNvPicPr>
              <a:picLocks noChangeAspect="1" noChangeArrowheads="1"/>
            </p:cNvPicPr>
            <p:nvPr/>
          </p:nvPicPr>
          <p:blipFill rotWithShape="1">
            <a:blip r:embed="rId8" cstate="print"/>
            <a:srcRect l="16495" t="6998" r="15564" b="8922"/>
            <a:stretch/>
          </p:blipFill>
          <p:spPr bwMode="auto">
            <a:xfrm>
              <a:off x="8443578" y="-11875"/>
              <a:ext cx="655630" cy="5089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57064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0" y="0"/>
            <a:ext cx="7092280" cy="47625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5" rIns="91432" bIns="45715" anchor="ctr"/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Szczepienia  ochronne przeciwko grypie</a:t>
            </a:r>
            <a:endParaRPr lang="pl-PL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Podobny obra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36" y="908720"/>
            <a:ext cx="2855856" cy="235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Podobny obra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>
              <a:solidFill>
                <a:prstClr val="black"/>
              </a:solidFill>
            </a:endParaRPr>
          </a:p>
        </p:txBody>
      </p:sp>
      <p:sp>
        <p:nvSpPr>
          <p:cNvPr id="7" name="AutoShape 8" descr="Podobny obra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>
              <a:solidFill>
                <a:prstClr val="black"/>
              </a:solidFill>
            </a:endParaRPr>
          </a:p>
        </p:txBody>
      </p:sp>
      <p:sp>
        <p:nvSpPr>
          <p:cNvPr id="8" name="AutoShape 10" descr="Ð¼ÐµÐ´Ð¸ÑÐ¸Ð½ÑÐºÐ¸Ð¹, ÑÐ¿ÑÐ¸Ñ Ð·Ð½Ð°ÑÐ¾Ðº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>
              <a:solidFill>
                <a:prstClr val="black"/>
              </a:solidFill>
            </a:endParaRPr>
          </a:p>
        </p:txBody>
      </p:sp>
      <p:sp>
        <p:nvSpPr>
          <p:cNvPr id="9" name="AutoShape 12" descr="Podobny obraz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>
              <a:solidFill>
                <a:prstClr val="black"/>
              </a:solidFill>
            </a:endParaRPr>
          </a:p>
        </p:txBody>
      </p:sp>
      <p:sp>
        <p:nvSpPr>
          <p:cNvPr id="10" name="AutoShape 14" descr="Podobny obraz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>
              <a:solidFill>
                <a:prstClr val="black"/>
              </a:solidFill>
            </a:endParaRPr>
          </a:p>
        </p:txBody>
      </p:sp>
      <p:sp>
        <p:nvSpPr>
          <p:cNvPr id="2" name="Prostokąt 1"/>
          <p:cNvSpPr/>
          <p:nvPr/>
        </p:nvSpPr>
        <p:spPr>
          <a:xfrm>
            <a:off x="3275856" y="908720"/>
            <a:ext cx="541834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sz="1600" dirty="0" smtClean="0">
                <a:solidFill>
                  <a:prstClr val="black"/>
                </a:solidFill>
              </a:rPr>
              <a:t>Rozpoczynamy zapisy na </a:t>
            </a:r>
            <a:r>
              <a:rPr lang="pl-PL" sz="1600" b="1" dirty="0" smtClean="0">
                <a:solidFill>
                  <a:prstClr val="black"/>
                </a:solidFill>
              </a:rPr>
              <a:t>szczepienia przeciwko </a:t>
            </a:r>
            <a:r>
              <a:rPr lang="pl-PL" sz="1600" b="1" dirty="0">
                <a:solidFill>
                  <a:prstClr val="black"/>
                </a:solidFill>
              </a:rPr>
              <a:t>grypie. </a:t>
            </a:r>
          </a:p>
          <a:p>
            <a:pPr algn="just"/>
            <a:r>
              <a:rPr lang="pl-PL" sz="1600" dirty="0">
                <a:solidFill>
                  <a:prstClr val="black"/>
                </a:solidFill>
              </a:rPr>
              <a:t>Chętnych </a:t>
            </a:r>
            <a:r>
              <a:rPr lang="pl-PL" sz="1600" dirty="0" smtClean="0">
                <a:solidFill>
                  <a:prstClr val="black"/>
                </a:solidFill>
              </a:rPr>
              <a:t>pracowników z grupy </a:t>
            </a:r>
            <a:r>
              <a:rPr lang="pl-PL" sz="1600" dirty="0" err="1" smtClean="0">
                <a:solidFill>
                  <a:prstClr val="black"/>
                </a:solidFill>
              </a:rPr>
              <a:t>Indirect</a:t>
            </a:r>
            <a:r>
              <a:rPr lang="pl-PL" sz="1600" dirty="0" smtClean="0">
                <a:solidFill>
                  <a:prstClr val="black"/>
                </a:solidFill>
              </a:rPr>
              <a:t>  prosimy o zapisy drogą mailową,  </a:t>
            </a:r>
            <a:r>
              <a:rPr lang="pl-PL" sz="1600" dirty="0">
                <a:solidFill>
                  <a:prstClr val="black"/>
                </a:solidFill>
              </a:rPr>
              <a:t>a pracowników bez dostępu do poczty firmowej o wpisywanie się na </a:t>
            </a:r>
            <a:r>
              <a:rPr lang="pl-PL" sz="1600" dirty="0" smtClean="0">
                <a:solidFill>
                  <a:prstClr val="black"/>
                </a:solidFill>
              </a:rPr>
              <a:t>listę przesłaną do </a:t>
            </a:r>
            <a:r>
              <a:rPr lang="pl-PL" sz="1600" dirty="0">
                <a:solidFill>
                  <a:prstClr val="black"/>
                </a:solidFill>
              </a:rPr>
              <a:t> </a:t>
            </a:r>
            <a:r>
              <a:rPr lang="pl-PL" sz="1600" dirty="0" smtClean="0">
                <a:solidFill>
                  <a:prstClr val="black"/>
                </a:solidFill>
              </a:rPr>
              <a:t>Liderów i Kierowników.</a:t>
            </a:r>
          </a:p>
          <a:p>
            <a:pPr algn="just"/>
            <a:endParaRPr lang="pl-PL" sz="1600" dirty="0">
              <a:solidFill>
                <a:prstClr val="black"/>
              </a:solidFill>
            </a:endParaRPr>
          </a:p>
          <a:p>
            <a:pPr algn="just"/>
            <a:r>
              <a:rPr lang="pl-PL" sz="1600" b="1" dirty="0" smtClean="0">
                <a:solidFill>
                  <a:prstClr val="black"/>
                </a:solidFill>
              </a:rPr>
              <a:t>Prosimy </a:t>
            </a:r>
            <a:r>
              <a:rPr lang="pl-PL" sz="1600" b="1" dirty="0">
                <a:solidFill>
                  <a:prstClr val="black"/>
                </a:solidFill>
              </a:rPr>
              <a:t>o dostarczenie list do dnia </a:t>
            </a:r>
            <a:r>
              <a:rPr lang="pl-PL" sz="1600" b="1" dirty="0">
                <a:solidFill>
                  <a:srgbClr val="FF0000"/>
                </a:solidFill>
              </a:rPr>
              <a:t>05.10.2018</a:t>
            </a:r>
            <a:r>
              <a:rPr lang="pl-PL" sz="1600" b="1" dirty="0">
                <a:solidFill>
                  <a:prstClr val="black"/>
                </a:solidFill>
              </a:rPr>
              <a:t> </a:t>
            </a:r>
            <a:endParaRPr lang="pl-PL" sz="1600" b="1" dirty="0" smtClean="0">
              <a:solidFill>
                <a:prstClr val="black"/>
              </a:solidFill>
            </a:endParaRPr>
          </a:p>
          <a:p>
            <a:pPr algn="just"/>
            <a:r>
              <a:rPr lang="pl-PL" sz="1600" b="1" dirty="0" smtClean="0">
                <a:solidFill>
                  <a:prstClr val="black"/>
                </a:solidFill>
              </a:rPr>
              <a:t>(</a:t>
            </a:r>
            <a:r>
              <a:rPr lang="pl-PL" sz="1600" b="1" dirty="0">
                <a:solidFill>
                  <a:prstClr val="black"/>
                </a:solidFill>
              </a:rPr>
              <a:t>wtedy też ustalimy terminy szczepień</a:t>
            </a:r>
            <a:r>
              <a:rPr lang="pl-PL" sz="1600" b="1" dirty="0" smtClean="0">
                <a:solidFill>
                  <a:prstClr val="black"/>
                </a:solidFill>
              </a:rPr>
              <a:t>).</a:t>
            </a:r>
            <a:endParaRPr lang="pl-PL" sz="1600" b="1" dirty="0">
              <a:solidFill>
                <a:prstClr val="black"/>
              </a:solidFill>
            </a:endParaRPr>
          </a:p>
          <a:p>
            <a:pPr algn="just"/>
            <a:endParaRPr lang="pl-PL" sz="1600" b="1" dirty="0">
              <a:solidFill>
                <a:prstClr val="black"/>
              </a:solidFill>
            </a:endParaRPr>
          </a:p>
          <a:p>
            <a:pPr algn="just"/>
            <a:r>
              <a:rPr lang="pl-PL" sz="1600" dirty="0" smtClean="0">
                <a:solidFill>
                  <a:prstClr val="black"/>
                </a:solidFill>
              </a:rPr>
              <a:t>Szczepienie jest świadczeniem </a:t>
            </a:r>
            <a:r>
              <a:rPr lang="pl-PL" sz="1600" dirty="0">
                <a:solidFill>
                  <a:prstClr val="black"/>
                </a:solidFill>
              </a:rPr>
              <a:t>na rzecz </a:t>
            </a:r>
            <a:r>
              <a:rPr lang="pl-PL" sz="1600" dirty="0" smtClean="0">
                <a:solidFill>
                  <a:prstClr val="black"/>
                </a:solidFill>
              </a:rPr>
              <a:t>pracownika.</a:t>
            </a:r>
          </a:p>
          <a:p>
            <a:pPr algn="just"/>
            <a:r>
              <a:rPr lang="pl-PL" sz="1600" dirty="0" smtClean="0">
                <a:solidFill>
                  <a:prstClr val="black"/>
                </a:solidFill>
              </a:rPr>
              <a:t>Koszt </a:t>
            </a:r>
            <a:r>
              <a:rPr lang="pl-PL" sz="1600" dirty="0">
                <a:solidFill>
                  <a:prstClr val="black"/>
                </a:solidFill>
              </a:rPr>
              <a:t>dla pracownika to koszt podatku i </a:t>
            </a:r>
            <a:r>
              <a:rPr lang="pl-PL" sz="1600" dirty="0" smtClean="0">
                <a:solidFill>
                  <a:prstClr val="black"/>
                </a:solidFill>
              </a:rPr>
              <a:t>ZUS - </a:t>
            </a:r>
            <a:r>
              <a:rPr lang="pl-PL" sz="1600" dirty="0">
                <a:solidFill>
                  <a:prstClr val="black"/>
                </a:solidFill>
              </a:rPr>
              <a:t>ok. 12 zł.</a:t>
            </a:r>
          </a:p>
        </p:txBody>
      </p:sp>
      <p:pic>
        <p:nvPicPr>
          <p:cNvPr id="2050" name="Picture 2" descr="Znalezione obrazy dla zapytania gryp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375651"/>
            <a:ext cx="3465875" cy="1301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Symbol zastępczy obrazu 4" descr="Microsoft Excel (Aktywacja produktu nie powiodła się) - ~103329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7975" y="4365103"/>
            <a:ext cx="4422083" cy="1311771"/>
          </a:xfrm>
          <a:prstGeom prst="rect">
            <a:avLst/>
          </a:prstGeom>
          <a:ln>
            <a:solidFill>
              <a:srgbClr val="FF0000"/>
            </a:solidFill>
          </a:ln>
        </p:spPr>
      </p:pic>
      <p:grpSp>
        <p:nvGrpSpPr>
          <p:cNvPr id="14" name="Grupa 13"/>
          <p:cNvGrpSpPr/>
          <p:nvPr/>
        </p:nvGrpSpPr>
        <p:grpSpPr>
          <a:xfrm>
            <a:off x="6025338" y="-11877"/>
            <a:ext cx="3109497" cy="632563"/>
            <a:chOff x="5989711" y="-11875"/>
            <a:chExt cx="3109497" cy="511222"/>
          </a:xfrm>
        </p:grpSpPr>
        <p:pic>
          <p:nvPicPr>
            <p:cNvPr id="15" name="Picture 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9711" y="-11875"/>
              <a:ext cx="2453867" cy="511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16" name="Picture 2" descr="C:\Users\MF512~1.ROM\AppData\Local\Temp\notes922555\tqe logo-12-12[3].jpg"/>
            <p:cNvPicPr>
              <a:picLocks noChangeAspect="1" noChangeArrowheads="1"/>
            </p:cNvPicPr>
            <p:nvPr/>
          </p:nvPicPr>
          <p:blipFill rotWithShape="1">
            <a:blip r:embed="rId6" cstate="print"/>
            <a:srcRect l="16495" t="6998" r="15564" b="8922"/>
            <a:stretch/>
          </p:blipFill>
          <p:spPr bwMode="auto">
            <a:xfrm>
              <a:off x="8443578" y="-11875"/>
              <a:ext cx="655630" cy="5089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60606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255" y="1720438"/>
            <a:ext cx="2332750" cy="1526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/>
        </p:nvSpPr>
        <p:spPr>
          <a:xfrm>
            <a:off x="0" y="-1"/>
            <a:ext cx="7092280" cy="55814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5" rIns="91432" bIns="45715" anchor="ctr"/>
          <a:lstStyle/>
          <a:p>
            <a:r>
              <a:rPr lang="pl-PL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CSR - 08.09.2018 – wycieczka pracowników SMP</a:t>
            </a:r>
            <a:endParaRPr lang="pl-PL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grpSp>
        <p:nvGrpSpPr>
          <p:cNvPr id="10" name="Grupa 9"/>
          <p:cNvGrpSpPr/>
          <p:nvPr/>
        </p:nvGrpSpPr>
        <p:grpSpPr>
          <a:xfrm>
            <a:off x="6012160" y="-11876"/>
            <a:ext cx="3109497" cy="632563"/>
            <a:chOff x="5989711" y="-11875"/>
            <a:chExt cx="3109497" cy="511222"/>
          </a:xfrm>
        </p:grpSpPr>
        <p:pic>
          <p:nvPicPr>
            <p:cNvPr id="11" name="Picture 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9711" y="-11875"/>
              <a:ext cx="2453867" cy="511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12" name="Picture 2" descr="C:\Users\MF512~1.ROM\AppData\Local\Temp\notes922555\tqe logo-12-12[3].jpg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l="16495" t="6998" r="15564" b="8922"/>
            <a:stretch/>
          </p:blipFill>
          <p:spPr bwMode="auto">
            <a:xfrm>
              <a:off x="8443578" y="-11875"/>
              <a:ext cx="655630" cy="508916"/>
            </a:xfrm>
            <a:prstGeom prst="rect">
              <a:avLst/>
            </a:prstGeom>
            <a:noFill/>
          </p:spPr>
        </p:pic>
      </p:grpSp>
      <p:sp>
        <p:nvSpPr>
          <p:cNvPr id="13" name="AutoShape 2" descr="Znalezione obrazy dla zapytania wyciecz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4" descr="Znalezione obrazy dla zapytania wycieczk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Prostokąt 16"/>
          <p:cNvSpPr/>
          <p:nvPr/>
        </p:nvSpPr>
        <p:spPr>
          <a:xfrm>
            <a:off x="77787" y="3420319"/>
            <a:ext cx="6936705" cy="1044116"/>
          </a:xfrm>
          <a:prstGeom prst="rect">
            <a:avLst/>
          </a:prstGeom>
          <a:gradFill>
            <a:gsLst>
              <a:gs pos="0">
                <a:srgbClr val="00B0F0"/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r>
              <a:rPr lang="pl-PL" b="1" dirty="0" smtClean="0"/>
              <a:t>W dniu </a:t>
            </a:r>
            <a:r>
              <a:rPr lang="pl-PL" sz="2000" b="1" dirty="0" smtClean="0">
                <a:solidFill>
                  <a:schemeClr val="tx1"/>
                </a:solidFill>
              </a:rPr>
              <a:t>08.09.2018 r. </a:t>
            </a:r>
            <a:r>
              <a:rPr lang="pl-PL" b="1" dirty="0" smtClean="0"/>
              <a:t>odbyła </a:t>
            </a:r>
            <a:r>
              <a:rPr lang="pl-PL" b="1" dirty="0"/>
              <a:t>się </a:t>
            </a:r>
            <a:r>
              <a:rPr lang="pl-PL" b="1" dirty="0" smtClean="0"/>
              <a:t>wycieczka do rodzinnego Parku Rozrywki </a:t>
            </a:r>
            <a:r>
              <a:rPr lang="pl-PL" sz="2000" b="1" dirty="0" err="1" smtClean="0">
                <a:solidFill>
                  <a:schemeClr val="tx1"/>
                </a:solidFill>
              </a:rPr>
              <a:t>EnergyLandia</a:t>
            </a:r>
            <a:r>
              <a:rPr lang="pl-PL" b="1" dirty="0" smtClean="0"/>
              <a:t> w Zatorze  dla </a:t>
            </a:r>
            <a:r>
              <a:rPr lang="pl-PL" b="1" dirty="0"/>
              <a:t>pracowników </a:t>
            </a:r>
            <a:r>
              <a:rPr lang="pl-PL" b="1" dirty="0" smtClean="0"/>
              <a:t>SMP i </a:t>
            </a:r>
            <a:r>
              <a:rPr lang="pl-PL" b="1" dirty="0"/>
              <a:t>ich </a:t>
            </a:r>
            <a:r>
              <a:rPr lang="pl-PL" b="1" dirty="0" smtClean="0"/>
              <a:t>rodzin dofinansowana z ZZFŚS.  W wycieczce uczestniczyły </a:t>
            </a:r>
            <a:r>
              <a:rPr lang="pl-PL" sz="2000" b="1" dirty="0" smtClean="0">
                <a:solidFill>
                  <a:schemeClr val="tx1"/>
                </a:solidFill>
              </a:rPr>
              <a:t>132 osoby</a:t>
            </a:r>
            <a:r>
              <a:rPr lang="pl-PL" b="1" dirty="0" smtClean="0"/>
              <a:t>.</a:t>
            </a:r>
            <a:endParaRPr lang="pl-PL" b="1" dirty="0"/>
          </a:p>
        </p:txBody>
      </p:sp>
      <p:sp>
        <p:nvSpPr>
          <p:cNvPr id="2" name="AutoShape 2" descr="Znalezione obrazy dla zapytania energylandia zator"/>
          <p:cNvSpPr>
            <a:spLocks noChangeAspect="1" noChangeArrowheads="1"/>
          </p:cNvSpPr>
          <p:nvPr/>
        </p:nvSpPr>
        <p:spPr bwMode="auto">
          <a:xfrm>
            <a:off x="155575" y="-2232025"/>
            <a:ext cx="6991350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Znalezione obrazy dla zapytania energylandia zator"/>
          <p:cNvSpPr>
            <a:spLocks noChangeAspect="1" noChangeArrowheads="1"/>
          </p:cNvSpPr>
          <p:nvPr/>
        </p:nvSpPr>
        <p:spPr bwMode="auto">
          <a:xfrm>
            <a:off x="307975" y="-2079625"/>
            <a:ext cx="6991350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2231" name="Picture 7" descr="Znalezione obrazy dla zapytania energylandia zator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511" y="869009"/>
            <a:ext cx="2298342" cy="923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93" y="3409061"/>
            <a:ext cx="1638562" cy="33692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868889"/>
            <a:ext cx="4889762" cy="23780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4" y="4672787"/>
            <a:ext cx="6977546" cy="21055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402" y="868889"/>
            <a:ext cx="1557515" cy="23675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004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Text Box 4"/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1763688" y="932083"/>
            <a:ext cx="5184775" cy="706438"/>
          </a:xfrm>
        </p:spPr>
        <p:txBody>
          <a:bodyPr/>
          <a:lstStyle/>
          <a:p>
            <a:pPr eaLnBrk="1" hangingPunct="1">
              <a:spcBef>
                <a:spcPct val="50000"/>
              </a:spcBef>
              <a:defRPr/>
            </a:pPr>
            <a:r>
              <a:rPr lang="pl-PL" sz="4000" dirty="0"/>
              <a:t> </a:t>
            </a:r>
            <a:r>
              <a:rPr lang="pl-PL" sz="4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AGENDA:</a:t>
            </a:r>
          </a:p>
        </p:txBody>
      </p:sp>
      <p:pic>
        <p:nvPicPr>
          <p:cNvPr id="6148" name="Picture 5" descr="Logo sanden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86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9" name="Line 12"/>
          <p:cNvSpPr>
            <a:spLocks noChangeShapeType="1"/>
          </p:cNvSpPr>
          <p:nvPr/>
        </p:nvSpPr>
        <p:spPr bwMode="auto">
          <a:xfrm>
            <a:off x="0" y="6165850"/>
            <a:ext cx="9144000" cy="0"/>
          </a:xfrm>
          <a:prstGeom prst="line">
            <a:avLst/>
          </a:prstGeom>
          <a:noFill/>
          <a:ln w="57150">
            <a:solidFill>
              <a:srgbClr val="3399FF"/>
            </a:solidFill>
            <a:round/>
            <a:headEnd/>
            <a:tailEnd/>
          </a:ln>
        </p:spPr>
        <p:txBody>
          <a:bodyPr/>
          <a:lstStyle/>
          <a:p>
            <a:endParaRPr lang="pl-PL" dirty="0"/>
          </a:p>
        </p:txBody>
      </p:sp>
      <p:sp>
        <p:nvSpPr>
          <p:cNvPr id="6150" name="Rectangle 13"/>
          <p:cNvSpPr>
            <a:spLocks noChangeArrowheads="1"/>
          </p:cNvSpPr>
          <p:nvPr/>
        </p:nvSpPr>
        <p:spPr bwMode="auto">
          <a:xfrm>
            <a:off x="1043608" y="6165850"/>
            <a:ext cx="6911975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pl-PL" sz="2800" b="1" dirty="0">
                <a:latin typeface="Arial Black" pitchFamily="34" charset="0"/>
              </a:rPr>
              <a:t>Polkowice, </a:t>
            </a:r>
            <a:r>
              <a:rPr lang="pl-PL" sz="2800" b="1" dirty="0" smtClean="0">
                <a:latin typeface="Arial Black" pitchFamily="34" charset="0"/>
              </a:rPr>
              <a:t>17 września 2018 r.</a:t>
            </a:r>
            <a:endParaRPr lang="en-US" sz="2800" b="1" dirty="0">
              <a:latin typeface="Arial Black" pitchFamily="34" charset="0"/>
            </a:endParaRPr>
          </a:p>
        </p:txBody>
      </p:sp>
      <p:sp>
        <p:nvSpPr>
          <p:cNvPr id="6151" name="Prostokąt 6"/>
          <p:cNvSpPr>
            <a:spLocks noChangeArrowheads="1"/>
          </p:cNvSpPr>
          <p:nvPr/>
        </p:nvSpPr>
        <p:spPr bwMode="auto">
          <a:xfrm>
            <a:off x="108520" y="1772816"/>
            <a:ext cx="9144000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pl-PL" sz="2400" b="1" dirty="0" smtClean="0">
              <a:latin typeface="Arial" pitchFamily="34" charset="0"/>
              <a:cs typeface="Arial" pitchFamily="34" charset="0"/>
            </a:endParaRPr>
          </a:p>
          <a:p>
            <a:pPr marL="514350" indent="-514350">
              <a:spcBef>
                <a:spcPts val="1200"/>
              </a:spcBef>
              <a:buFont typeface="+mj-lt"/>
              <a:buAutoNum type="arabicPeriod"/>
            </a:pPr>
            <a:endParaRPr lang="pl-PL" sz="24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2" descr="C:\Users\MF512~1.ROM\AppData\Local\Temp\notes922555\tqe logo-12-12[3].jpg"/>
          <p:cNvPicPr>
            <a:picLocks noChangeAspect="1" noChangeArrowheads="1"/>
          </p:cNvPicPr>
          <p:nvPr/>
        </p:nvPicPr>
        <p:blipFill rotWithShape="1">
          <a:blip r:embed="rId4" cstate="print"/>
          <a:srcRect l="16495" t="6998" r="15564" b="8922"/>
          <a:stretch/>
        </p:blipFill>
        <p:spPr bwMode="auto">
          <a:xfrm>
            <a:off x="6691535" y="13169"/>
            <a:ext cx="2452465" cy="1903663"/>
          </a:xfrm>
          <a:prstGeom prst="rect">
            <a:avLst/>
          </a:prstGeom>
          <a:noFill/>
        </p:spPr>
      </p:pic>
      <p:sp>
        <p:nvSpPr>
          <p:cNvPr id="3" name="Prostokąt 2"/>
          <p:cNvSpPr/>
          <p:nvPr/>
        </p:nvSpPr>
        <p:spPr>
          <a:xfrm>
            <a:off x="241269" y="2420888"/>
            <a:ext cx="856895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spcBef>
                <a:spcPts val="1200"/>
              </a:spcBef>
              <a:buFont typeface="+mj-lt"/>
              <a:buAutoNum type="arabicPeriod"/>
            </a:pPr>
            <a:r>
              <a:rPr lang="pl-PL" sz="2000" b="1" dirty="0" smtClean="0">
                <a:latin typeface="Arial" pitchFamily="34" charset="0"/>
                <a:cs typeface="Arial" pitchFamily="34" charset="0"/>
              </a:rPr>
              <a:t>Wyniki </a:t>
            </a:r>
            <a:r>
              <a:rPr lang="pl-PL" sz="2000" b="1" dirty="0">
                <a:latin typeface="Arial" pitchFamily="34" charset="0"/>
                <a:cs typeface="Arial" pitchFamily="34" charset="0"/>
              </a:rPr>
              <a:t>produkcyjne </a:t>
            </a:r>
            <a:r>
              <a:rPr lang="pl-PL" sz="2000" b="1" dirty="0" smtClean="0">
                <a:latin typeface="Arial" pitchFamily="34" charset="0"/>
                <a:cs typeface="Arial" pitchFamily="34" charset="0"/>
              </a:rPr>
              <a:t>i jakościowe –  lipiec, sierpień 2018</a:t>
            </a:r>
          </a:p>
          <a:p>
            <a:pPr marL="514350" indent="-514350">
              <a:spcBef>
                <a:spcPts val="1200"/>
              </a:spcBef>
              <a:buFont typeface="+mj-lt"/>
              <a:buAutoNum type="arabicPeriod"/>
            </a:pPr>
            <a:r>
              <a:rPr lang="pl-PL" sz="2000" b="1" dirty="0" smtClean="0">
                <a:latin typeface="Arial" pitchFamily="34" charset="0"/>
                <a:cs typeface="Arial" pitchFamily="34" charset="0"/>
              </a:rPr>
              <a:t>Nagrody -  jakościowe, BHP</a:t>
            </a:r>
          </a:p>
          <a:p>
            <a:pPr marL="514350" indent="-514350">
              <a:spcBef>
                <a:spcPts val="1200"/>
              </a:spcBef>
              <a:buFont typeface="+mj-lt"/>
              <a:buAutoNum type="arabicPeriod"/>
            </a:pPr>
            <a:r>
              <a:rPr lang="pl-PL" sz="2000" b="1" dirty="0">
                <a:latin typeface="Arial" pitchFamily="34" charset="0"/>
                <a:cs typeface="Arial" pitchFamily="34" charset="0"/>
              </a:rPr>
              <a:t>Nagrody korporacyjne – </a:t>
            </a:r>
            <a:r>
              <a:rPr lang="pl-PL" sz="2000" b="1" dirty="0" smtClean="0">
                <a:latin typeface="Arial" pitchFamily="34" charset="0"/>
                <a:cs typeface="Arial" pitchFamily="34" charset="0"/>
              </a:rPr>
              <a:t>CIC, Nagroda Prezesa</a:t>
            </a:r>
            <a:endParaRPr lang="pl-PL" sz="2000" b="1" dirty="0">
              <a:latin typeface="Arial" pitchFamily="34" charset="0"/>
              <a:cs typeface="Arial" pitchFamily="34" charset="0"/>
            </a:endParaRPr>
          </a:p>
          <a:p>
            <a:pPr marL="514350" indent="-514350">
              <a:spcBef>
                <a:spcPts val="1200"/>
              </a:spcBef>
              <a:buFont typeface="+mj-lt"/>
              <a:buAutoNum type="arabicPeriod"/>
            </a:pPr>
            <a:r>
              <a:rPr lang="pl-PL" sz="2000" b="1" dirty="0" smtClean="0">
                <a:latin typeface="Arial" pitchFamily="34" charset="0"/>
                <a:cs typeface="Arial" pitchFamily="34" charset="0"/>
              </a:rPr>
              <a:t>BHP </a:t>
            </a:r>
            <a:r>
              <a:rPr lang="pl-PL" sz="2000" b="1" dirty="0">
                <a:latin typeface="Arial" pitchFamily="34" charset="0"/>
                <a:cs typeface="Arial" pitchFamily="34" charset="0"/>
              </a:rPr>
              <a:t>i </a:t>
            </a:r>
            <a:r>
              <a:rPr lang="pl-PL" sz="2000" b="1" dirty="0" smtClean="0">
                <a:latin typeface="Arial" pitchFamily="34" charset="0"/>
                <a:cs typeface="Arial" pitchFamily="34" charset="0"/>
              </a:rPr>
              <a:t>środowisko</a:t>
            </a:r>
          </a:p>
          <a:p>
            <a:pPr marL="514350" indent="-514350">
              <a:spcBef>
                <a:spcPts val="1200"/>
              </a:spcBef>
              <a:buFont typeface="+mj-lt"/>
              <a:buAutoNum type="arabicPeriod"/>
            </a:pPr>
            <a:r>
              <a:rPr lang="pl-PL" sz="2000" b="1" dirty="0" smtClean="0">
                <a:latin typeface="Arial" pitchFamily="34" charset="0"/>
                <a:cs typeface="Arial" pitchFamily="34" charset="0"/>
              </a:rPr>
              <a:t>CSR - bieżące wydarzenia</a:t>
            </a:r>
            <a:endParaRPr lang="pl-PL" sz="20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2" descr="Logo sanden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73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0" y="6021390"/>
          <a:ext cx="9144000" cy="103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70" name="CorelDRAW" r:id="rId5" imgW="7475040" imgH="78120" progId="">
                  <p:embed/>
                </p:oleObj>
              </mc:Choice>
              <mc:Fallback>
                <p:oleObj name="CorelDRAW" r:id="rId5" imgW="7475040" imgH="78120" progId="">
                  <p:embed/>
                  <p:pic>
                    <p:nvPicPr>
                      <p:cNvPr id="0" name="Picture 5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021390"/>
                        <a:ext cx="9144000" cy="1031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2" name="Rectangle 7"/>
          <p:cNvSpPr>
            <a:spLocks noChangeArrowheads="1"/>
          </p:cNvSpPr>
          <p:nvPr/>
        </p:nvSpPr>
        <p:spPr bwMode="auto">
          <a:xfrm>
            <a:off x="1421273" y="6092826"/>
            <a:ext cx="6624638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5" rIns="91432" bIns="45715"/>
          <a:lstStyle/>
          <a:p>
            <a:pPr algn="ctr">
              <a:spcBef>
                <a:spcPct val="20000"/>
              </a:spcBef>
            </a:pPr>
            <a:r>
              <a:rPr lang="pl-PL" sz="3200" b="1" dirty="0"/>
              <a:t>Polkowice, </a:t>
            </a:r>
            <a:r>
              <a:rPr lang="pl-PL" sz="3200" b="1" dirty="0" smtClean="0"/>
              <a:t>17 września 2018 r.</a:t>
            </a:r>
            <a:endParaRPr lang="en-US" sz="3200" b="1" dirty="0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827089" y="2205038"/>
            <a:ext cx="7416800" cy="17466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1432" tIns="45715" rIns="91432" bIns="45715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pl-PL" sz="43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DZIĘKUJEMY WSZYSTKIM</a:t>
            </a:r>
          </a:p>
          <a:p>
            <a:pPr algn="ctr">
              <a:spcBef>
                <a:spcPct val="50000"/>
              </a:spcBef>
              <a:defRPr/>
            </a:pPr>
            <a:r>
              <a:rPr lang="pl-PL" sz="43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ZA UWAGĘ</a:t>
            </a:r>
            <a:endParaRPr lang="en-US" sz="43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6" name="Picture 2" descr="C:\Users\MF512~1.ROM\AppData\Local\Temp\notes922555\tqe logo-12-12[3].jpg"/>
          <p:cNvPicPr>
            <a:picLocks noChangeAspect="1" noChangeArrowheads="1"/>
          </p:cNvPicPr>
          <p:nvPr/>
        </p:nvPicPr>
        <p:blipFill rotWithShape="1">
          <a:blip r:embed="rId7" cstate="print"/>
          <a:srcRect l="16495" t="6998" r="15564" b="8922"/>
          <a:stretch/>
        </p:blipFill>
        <p:spPr bwMode="auto">
          <a:xfrm>
            <a:off x="7092281" y="13169"/>
            <a:ext cx="2051720" cy="159259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iek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2685927"/>
              </p:ext>
            </p:extLst>
          </p:nvPr>
        </p:nvGraphicFramePr>
        <p:xfrm>
          <a:off x="5699125" y="2205038"/>
          <a:ext cx="3133725" cy="401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9" name="Worksheet" r:id="rId4" imgW="3133776" imgH="4010053" progId="Excel.Sheet.8">
                  <p:embed/>
                </p:oleObj>
              </mc:Choice>
              <mc:Fallback>
                <p:oleObj name="Worksheet" r:id="rId4" imgW="3133776" imgH="4010053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9125" y="2205038"/>
                        <a:ext cx="3133725" cy="401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rostokąt 13"/>
          <p:cNvSpPr/>
          <p:nvPr/>
        </p:nvSpPr>
        <p:spPr>
          <a:xfrm>
            <a:off x="0" y="0"/>
            <a:ext cx="6858000" cy="476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10" name="Rectangle 295"/>
          <p:cNvSpPr>
            <a:spLocks noChangeArrowheads="1"/>
          </p:cNvSpPr>
          <p:nvPr/>
        </p:nvSpPr>
        <p:spPr bwMode="auto">
          <a:xfrm>
            <a:off x="0" y="0"/>
            <a:ext cx="72358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pl-PL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Wyniki </a:t>
            </a:r>
            <a:r>
              <a:rPr lang="pl-PL" sz="26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produkcyjne </a:t>
            </a:r>
            <a:r>
              <a:rPr lang="pl-PL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za l</a:t>
            </a:r>
            <a:r>
              <a:rPr lang="pl-PL" sz="26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ipiec </a:t>
            </a:r>
            <a:r>
              <a:rPr lang="pl-PL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2018</a:t>
            </a:r>
            <a:endParaRPr lang="pl-PL" sz="26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5" name="Group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790218"/>
              </p:ext>
            </p:extLst>
          </p:nvPr>
        </p:nvGraphicFramePr>
        <p:xfrm>
          <a:off x="1016000" y="836613"/>
          <a:ext cx="6986207" cy="1279525"/>
        </p:xfrm>
        <a:graphic>
          <a:graphicData uri="http://schemas.openxmlformats.org/drawingml/2006/table">
            <a:tbl>
              <a:tblPr/>
              <a:tblGrid>
                <a:gridCol w="596036"/>
                <a:gridCol w="762499"/>
                <a:gridCol w="757305"/>
                <a:gridCol w="833061"/>
                <a:gridCol w="798513"/>
                <a:gridCol w="824291"/>
                <a:gridCol w="853530"/>
                <a:gridCol w="774308"/>
                <a:gridCol w="786664"/>
              </a:tblGrid>
              <a:tr h="30491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100" b="1" i="0" u="none" strike="noStrike" kern="6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1" i="0" u="none" strike="noStrike" kern="6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Assembly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l-PL" sz="1600" b="1" i="0" u="none" strike="noStrike" kern="6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1" i="0" u="none" strike="noStrike" kern="6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Machining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l-PL" sz="1600" b="1" i="0" u="none" strike="noStrike" kern="6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l-PL" sz="1600" b="1" i="0" u="none" strike="noStrike" kern="6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1" i="0" u="none" strike="noStrike" kern="6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Die Casting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1" i="0" u="none" strike="noStrike" kern="6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HVAC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l-PL" sz="1600" b="1" i="0" u="none" strike="noStrike" kern="6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</a:tr>
              <a:tr h="343014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l-PL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Linia A1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Linia A2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1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Casing</a:t>
                      </a:r>
                      <a:endParaRPr kumimoji="0" lang="pl-PL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1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Shaft</a:t>
                      </a:r>
                      <a:r>
                        <a:rPr kumimoji="0" lang="pl-PL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Rotor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Piston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l-PL" sz="1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SCANIA</a:t>
                      </a:r>
                    </a:p>
                  </a:txBody>
                  <a:tcPr marL="0" marR="0" marT="0" marB="0" anchor="ctr" horzOverflow="overflow"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DAF</a:t>
                      </a:r>
                    </a:p>
                  </a:txBody>
                  <a:tcPr marL="0" marR="0" marT="0" marB="0" anchor="ctr" horzOverflow="overflow">
                    <a:solidFill>
                      <a:srgbClr val="CCFFFF"/>
                    </a:solidFill>
                  </a:tcPr>
                </a:tc>
              </a:tr>
              <a:tr h="274301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Plan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122294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126320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469745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47075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1661842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457796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2283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2661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294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Result</a:t>
                      </a:r>
                      <a:endParaRPr kumimoji="0" lang="pl-PL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124855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127006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425487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43209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1268741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403461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2070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3045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Wykres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5380779"/>
              </p:ext>
            </p:extLst>
          </p:nvPr>
        </p:nvGraphicFramePr>
        <p:xfrm>
          <a:off x="446088" y="2319338"/>
          <a:ext cx="5127625" cy="3946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8" name="Gwiazda 7-ramienna 17"/>
          <p:cNvSpPr/>
          <p:nvPr/>
        </p:nvSpPr>
        <p:spPr>
          <a:xfrm>
            <a:off x="3059832" y="4942561"/>
            <a:ext cx="1008112" cy="430020"/>
          </a:xfrm>
          <a:prstGeom prst="star7">
            <a:avLst/>
          </a:prstGeom>
          <a:solidFill>
            <a:srgbClr val="FF0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 extrusionH="76200" contourW="63500" prstMaterial="plastic">
            <a:bevelT/>
            <a:bevelB/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l-PL" sz="1100" b="1" dirty="0">
                <a:solidFill>
                  <a:prstClr val="black"/>
                </a:solidFill>
              </a:rPr>
              <a:t>Strata</a:t>
            </a:r>
          </a:p>
          <a:p>
            <a:pPr algn="ctr">
              <a:defRPr/>
            </a:pPr>
            <a:r>
              <a:rPr lang="pl-PL" sz="1100" b="1" dirty="0" smtClean="0">
                <a:solidFill>
                  <a:prstClr val="black"/>
                </a:solidFill>
              </a:rPr>
              <a:t>-3866</a:t>
            </a:r>
            <a:endParaRPr lang="pl-PL" sz="1100" b="1" dirty="0">
              <a:solidFill>
                <a:prstClr val="black"/>
              </a:solidFill>
            </a:endParaRPr>
          </a:p>
        </p:txBody>
      </p:sp>
      <p:sp>
        <p:nvSpPr>
          <p:cNvPr id="21" name="Gwiazda 7-ramienna 20"/>
          <p:cNvSpPr/>
          <p:nvPr/>
        </p:nvSpPr>
        <p:spPr>
          <a:xfrm>
            <a:off x="2338753" y="4351241"/>
            <a:ext cx="1090247" cy="430020"/>
          </a:xfrm>
          <a:prstGeom prst="star7">
            <a:avLst/>
          </a:prstGeom>
          <a:solidFill>
            <a:srgbClr val="FF0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 extrusionH="76200" contourW="63500" prstMaterial="plastic">
            <a:bevelT/>
            <a:bevelB/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l-PL" sz="1100" b="1" dirty="0">
                <a:solidFill>
                  <a:prstClr val="black"/>
                </a:solidFill>
              </a:rPr>
              <a:t>Strata</a:t>
            </a:r>
          </a:p>
          <a:p>
            <a:pPr algn="ctr">
              <a:defRPr/>
            </a:pPr>
            <a:r>
              <a:rPr lang="pl-PL" sz="1100" b="1" dirty="0" smtClean="0">
                <a:solidFill>
                  <a:prstClr val="black"/>
                </a:solidFill>
              </a:rPr>
              <a:t>-44258</a:t>
            </a:r>
            <a:endParaRPr lang="pl-PL" sz="1100" b="1" dirty="0">
              <a:solidFill>
                <a:prstClr val="black"/>
              </a:solidFill>
            </a:endParaRPr>
          </a:p>
        </p:txBody>
      </p:sp>
      <p:sp>
        <p:nvSpPr>
          <p:cNvPr id="17" name="Gwiazda 7-ramienna 16"/>
          <p:cNvSpPr/>
          <p:nvPr/>
        </p:nvSpPr>
        <p:spPr>
          <a:xfrm>
            <a:off x="4499992" y="5122074"/>
            <a:ext cx="1080120" cy="384480"/>
          </a:xfrm>
          <a:prstGeom prst="star7">
            <a:avLst/>
          </a:prstGeom>
          <a:solidFill>
            <a:srgbClr val="FF0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 extrusionH="76200" contourW="63500" prstMaterial="plastic">
            <a:bevelT/>
            <a:bevelB/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l-PL" sz="1100" b="1" dirty="0">
                <a:solidFill>
                  <a:prstClr val="black"/>
                </a:solidFill>
              </a:rPr>
              <a:t>Strata</a:t>
            </a:r>
          </a:p>
          <a:p>
            <a:pPr algn="ctr">
              <a:defRPr/>
            </a:pPr>
            <a:r>
              <a:rPr lang="pl-PL" sz="1100" b="1" dirty="0" smtClean="0">
                <a:solidFill>
                  <a:prstClr val="black"/>
                </a:solidFill>
              </a:rPr>
              <a:t>-54335</a:t>
            </a:r>
            <a:endParaRPr lang="pl-PL" sz="1100" b="1" dirty="0">
              <a:solidFill>
                <a:prstClr val="black"/>
              </a:solidFill>
            </a:endParaRPr>
          </a:p>
        </p:txBody>
      </p:sp>
      <p:sp>
        <p:nvSpPr>
          <p:cNvPr id="26" name="Gwiazda 7-ramienna 25"/>
          <p:cNvSpPr/>
          <p:nvPr/>
        </p:nvSpPr>
        <p:spPr>
          <a:xfrm>
            <a:off x="971600" y="4941168"/>
            <a:ext cx="990453" cy="359026"/>
          </a:xfrm>
          <a:prstGeom prst="star7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chemeClr val="bg1"/>
            </a:outerShdw>
          </a:effectLst>
          <a:scene3d>
            <a:camera prst="orthographicFront"/>
            <a:lightRig rig="threePt" dir="t"/>
          </a:scene3d>
          <a:sp3d extrusionH="76200" contourW="63500" prstMaterial="plastic">
            <a:bevelT/>
            <a:bevelB/>
            <a:contourClr>
              <a:srgbClr val="00B05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l-PL" sz="1100" b="1" dirty="0" smtClean="0">
                <a:solidFill>
                  <a:prstClr val="black"/>
                </a:solidFill>
              </a:rPr>
              <a:t>Zysk 2561</a:t>
            </a:r>
          </a:p>
        </p:txBody>
      </p:sp>
      <p:sp>
        <p:nvSpPr>
          <p:cNvPr id="27" name="Gwiazda 7-ramienna 26"/>
          <p:cNvSpPr/>
          <p:nvPr/>
        </p:nvSpPr>
        <p:spPr>
          <a:xfrm>
            <a:off x="3635896" y="3879011"/>
            <a:ext cx="1234263" cy="472230"/>
          </a:xfrm>
          <a:prstGeom prst="star7">
            <a:avLst/>
          </a:prstGeom>
          <a:solidFill>
            <a:srgbClr val="FF0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 extrusionH="76200" contourW="63500" prstMaterial="plastic">
            <a:bevelT/>
            <a:bevelB/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l-PL" sz="1100" b="1" dirty="0">
                <a:solidFill>
                  <a:prstClr val="black"/>
                </a:solidFill>
              </a:rPr>
              <a:t>Strata</a:t>
            </a:r>
          </a:p>
          <a:p>
            <a:pPr algn="ctr">
              <a:defRPr/>
            </a:pPr>
            <a:r>
              <a:rPr lang="pl-PL" sz="1100" b="1" dirty="0" smtClean="0">
                <a:solidFill>
                  <a:prstClr val="black"/>
                </a:solidFill>
              </a:rPr>
              <a:t>-393101</a:t>
            </a:r>
            <a:endParaRPr lang="pl-PL" sz="1100" b="1" dirty="0">
              <a:solidFill>
                <a:prstClr val="black"/>
              </a:solidFill>
            </a:endParaRPr>
          </a:p>
        </p:txBody>
      </p:sp>
      <p:sp>
        <p:nvSpPr>
          <p:cNvPr id="28" name="Gwiazda 7-ramienna 27"/>
          <p:cNvSpPr/>
          <p:nvPr/>
        </p:nvSpPr>
        <p:spPr>
          <a:xfrm>
            <a:off x="6311835" y="4019591"/>
            <a:ext cx="1212493" cy="521041"/>
          </a:xfrm>
          <a:prstGeom prst="star7">
            <a:avLst/>
          </a:prstGeom>
          <a:solidFill>
            <a:srgbClr val="FF0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 extrusionH="76200" contourW="63500" prstMaterial="plastic">
            <a:bevelT/>
            <a:bevelB/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l-PL" sz="1100" b="1" dirty="0">
                <a:solidFill>
                  <a:prstClr val="black"/>
                </a:solidFill>
              </a:rPr>
              <a:t>Strata</a:t>
            </a:r>
          </a:p>
          <a:p>
            <a:pPr algn="ctr">
              <a:defRPr/>
            </a:pPr>
            <a:r>
              <a:rPr lang="pl-PL" sz="1100" b="1" dirty="0" smtClean="0">
                <a:solidFill>
                  <a:prstClr val="black"/>
                </a:solidFill>
              </a:rPr>
              <a:t>-213</a:t>
            </a:r>
            <a:endParaRPr lang="pl-PL" sz="1100" b="1" dirty="0">
              <a:solidFill>
                <a:prstClr val="black"/>
              </a:solidFill>
            </a:endParaRPr>
          </a:p>
        </p:txBody>
      </p:sp>
      <p:sp>
        <p:nvSpPr>
          <p:cNvPr id="16" name="Gwiazda 7-ramienna 15"/>
          <p:cNvSpPr/>
          <p:nvPr/>
        </p:nvSpPr>
        <p:spPr>
          <a:xfrm>
            <a:off x="1691680" y="4952469"/>
            <a:ext cx="990453" cy="359026"/>
          </a:xfrm>
          <a:prstGeom prst="star7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chemeClr val="bg1"/>
            </a:outerShdw>
          </a:effectLst>
          <a:scene3d>
            <a:camera prst="orthographicFront"/>
            <a:lightRig rig="threePt" dir="t"/>
          </a:scene3d>
          <a:sp3d extrusionH="76200" contourW="63500" prstMaterial="plastic">
            <a:bevelT/>
            <a:bevelB/>
            <a:contourClr>
              <a:srgbClr val="00B05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l-PL" sz="1100" b="1" dirty="0" smtClean="0">
                <a:solidFill>
                  <a:prstClr val="black"/>
                </a:solidFill>
              </a:rPr>
              <a:t>Zysk 686</a:t>
            </a:r>
          </a:p>
        </p:txBody>
      </p:sp>
      <p:sp>
        <p:nvSpPr>
          <p:cNvPr id="19" name="Gwiazda 7-ramienna 18"/>
          <p:cNvSpPr/>
          <p:nvPr/>
        </p:nvSpPr>
        <p:spPr>
          <a:xfrm>
            <a:off x="7538986" y="3759088"/>
            <a:ext cx="1170683" cy="521005"/>
          </a:xfrm>
          <a:prstGeom prst="star7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chemeClr val="bg1"/>
            </a:outerShdw>
          </a:effectLst>
          <a:scene3d>
            <a:camera prst="orthographicFront"/>
            <a:lightRig rig="threePt" dir="t"/>
          </a:scene3d>
          <a:sp3d extrusionH="76200" contourW="63500" prstMaterial="plastic">
            <a:bevelT/>
            <a:bevelB/>
            <a:contourClr>
              <a:srgbClr val="00B05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l-PL" sz="1100" b="1" dirty="0" smtClean="0">
                <a:solidFill>
                  <a:prstClr val="black"/>
                </a:solidFill>
              </a:rPr>
              <a:t>Zysk 384</a:t>
            </a:r>
          </a:p>
        </p:txBody>
      </p:sp>
      <p:grpSp>
        <p:nvGrpSpPr>
          <p:cNvPr id="20" name="Grupa 19"/>
          <p:cNvGrpSpPr/>
          <p:nvPr/>
        </p:nvGrpSpPr>
        <p:grpSpPr>
          <a:xfrm>
            <a:off x="6025338" y="-11877"/>
            <a:ext cx="3109497" cy="632563"/>
            <a:chOff x="5989711" y="-11875"/>
            <a:chExt cx="3109497" cy="511222"/>
          </a:xfrm>
        </p:grpSpPr>
        <p:pic>
          <p:nvPicPr>
            <p:cNvPr id="22" name="Picture 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9711" y="-11875"/>
              <a:ext cx="2453867" cy="511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23" name="Picture 2" descr="C:\Users\MF512~1.ROM\AppData\Local\Temp\notes922555\tqe logo-12-12[3].jpg"/>
            <p:cNvPicPr>
              <a:picLocks noChangeAspect="1" noChangeArrowheads="1"/>
            </p:cNvPicPr>
            <p:nvPr/>
          </p:nvPicPr>
          <p:blipFill rotWithShape="1">
            <a:blip r:embed="rId8" cstate="print"/>
            <a:srcRect l="16495" t="6998" r="15564" b="8922"/>
            <a:stretch/>
          </p:blipFill>
          <p:spPr bwMode="auto">
            <a:xfrm>
              <a:off x="8443578" y="-11875"/>
              <a:ext cx="655630" cy="5089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539686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Wykres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8229518"/>
              </p:ext>
            </p:extLst>
          </p:nvPr>
        </p:nvGraphicFramePr>
        <p:xfrm>
          <a:off x="431800" y="3602038"/>
          <a:ext cx="8353425" cy="315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5" name="Worksheet" r:id="rId4" imgW="8601024" imgH="3581273" progId="Excel.Sheet.8">
                  <p:embed/>
                </p:oleObj>
              </mc:Choice>
              <mc:Fallback>
                <p:oleObj name="Worksheet" r:id="rId4" imgW="8601024" imgH="3581273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0" y="3602038"/>
                        <a:ext cx="8353425" cy="31543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rostokąt 13"/>
          <p:cNvSpPr/>
          <p:nvPr/>
        </p:nvSpPr>
        <p:spPr>
          <a:xfrm>
            <a:off x="0" y="0"/>
            <a:ext cx="6858000" cy="47625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10" name="Rectangle 295"/>
          <p:cNvSpPr>
            <a:spLocks noChangeArrowheads="1"/>
          </p:cNvSpPr>
          <p:nvPr/>
        </p:nvSpPr>
        <p:spPr bwMode="auto">
          <a:xfrm>
            <a:off x="0" y="0"/>
            <a:ext cx="72358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pl-PL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Wyniki </a:t>
            </a:r>
            <a:r>
              <a:rPr lang="pl-PL" sz="26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jakościowe za lipiec 2018</a:t>
            </a:r>
            <a:endParaRPr lang="pl-PL" sz="26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5" name="Group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109160"/>
              </p:ext>
            </p:extLst>
          </p:nvPr>
        </p:nvGraphicFramePr>
        <p:xfrm>
          <a:off x="1115616" y="774700"/>
          <a:ext cx="7056834" cy="626061"/>
        </p:xfrm>
        <a:graphic>
          <a:graphicData uri="http://schemas.openxmlformats.org/drawingml/2006/table">
            <a:tbl>
              <a:tblPr/>
              <a:tblGrid>
                <a:gridCol w="3747108"/>
                <a:gridCol w="3309726"/>
              </a:tblGrid>
              <a:tr h="260301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1" i="0" u="none" strike="noStrike" kern="6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Kompresory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1" i="0" u="none" strike="noStrike" kern="6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HVAC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</a:tr>
              <a:tr h="305767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2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089" name="pole tekstowe 2"/>
          <p:cNvSpPr txBox="1">
            <a:spLocks noChangeArrowheads="1"/>
          </p:cNvSpPr>
          <p:nvPr/>
        </p:nvSpPr>
        <p:spPr bwMode="auto">
          <a:xfrm>
            <a:off x="2124075" y="404813"/>
            <a:ext cx="49688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l-PL" altLang="pl-PL" sz="1800" b="1">
                <a:solidFill>
                  <a:prstClr val="black"/>
                </a:solidFill>
              </a:rPr>
              <a:t>Reklamacje od klientów</a:t>
            </a:r>
          </a:p>
        </p:txBody>
      </p:sp>
      <p:sp>
        <p:nvSpPr>
          <p:cNvPr id="3090" name="pole tekstowe 19"/>
          <p:cNvSpPr txBox="1">
            <a:spLocks noChangeArrowheads="1"/>
          </p:cNvSpPr>
          <p:nvPr/>
        </p:nvSpPr>
        <p:spPr bwMode="auto">
          <a:xfrm>
            <a:off x="611560" y="3356992"/>
            <a:ext cx="84248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l-PL" altLang="pl-PL" sz="1800" b="1" dirty="0">
                <a:solidFill>
                  <a:prstClr val="black"/>
                </a:solidFill>
              </a:rPr>
              <a:t>Straty związane ze złomowaniem części z procesów produkcji</a:t>
            </a:r>
          </a:p>
        </p:txBody>
      </p:sp>
      <p:cxnSp>
        <p:nvCxnSpPr>
          <p:cNvPr id="7" name="Łącznik prostoliniowy 6"/>
          <p:cNvCxnSpPr/>
          <p:nvPr/>
        </p:nvCxnSpPr>
        <p:spPr>
          <a:xfrm>
            <a:off x="0" y="3356992"/>
            <a:ext cx="9144000" cy="0"/>
          </a:xfrm>
          <a:prstGeom prst="line">
            <a:avLst/>
          </a:prstGeom>
          <a:ln w="603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trzałka w górę 30"/>
          <p:cNvSpPr/>
          <p:nvPr/>
        </p:nvSpPr>
        <p:spPr>
          <a:xfrm>
            <a:off x="167059" y="5114729"/>
            <a:ext cx="442913" cy="744538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34" name="Strzałka w górę 33"/>
          <p:cNvSpPr/>
          <p:nvPr/>
        </p:nvSpPr>
        <p:spPr>
          <a:xfrm flipV="1">
            <a:off x="168647" y="5859267"/>
            <a:ext cx="441325" cy="668337"/>
          </a:xfrm>
          <a:prstGeom prst="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7" name="pole tekstowe 26"/>
          <p:cNvSpPr txBox="1"/>
          <p:nvPr/>
        </p:nvSpPr>
        <p:spPr>
          <a:xfrm>
            <a:off x="983372" y="1390772"/>
            <a:ext cx="2306948" cy="3077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400" b="1" dirty="0" smtClean="0">
                <a:solidFill>
                  <a:prstClr val="black"/>
                </a:solidFill>
              </a:rPr>
              <a:t>JLR</a:t>
            </a:r>
            <a:r>
              <a:rPr lang="pl-PL" sz="1400" dirty="0" smtClean="0">
                <a:solidFill>
                  <a:prstClr val="black"/>
                </a:solidFill>
              </a:rPr>
              <a:t> –  wypadnięcie </a:t>
            </a:r>
            <a:r>
              <a:rPr lang="pl-PL" sz="1400" dirty="0" err="1" smtClean="0">
                <a:solidFill>
                  <a:prstClr val="black"/>
                </a:solidFill>
              </a:rPr>
              <a:t>pinu</a:t>
            </a:r>
            <a:r>
              <a:rPr lang="pl-PL" sz="1400" dirty="0" smtClean="0">
                <a:solidFill>
                  <a:prstClr val="black"/>
                </a:solidFill>
              </a:rPr>
              <a:t> A</a:t>
            </a:r>
          </a:p>
        </p:txBody>
      </p:sp>
      <p:sp>
        <p:nvSpPr>
          <p:cNvPr id="41" name="pole tekstowe 40"/>
          <p:cNvSpPr txBox="1"/>
          <p:nvPr/>
        </p:nvSpPr>
        <p:spPr>
          <a:xfrm>
            <a:off x="5076056" y="1408302"/>
            <a:ext cx="2271400" cy="3077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400" b="1" dirty="0" smtClean="0">
                <a:solidFill>
                  <a:prstClr val="black"/>
                </a:solidFill>
              </a:rPr>
              <a:t>DAF</a:t>
            </a:r>
            <a:r>
              <a:rPr lang="pl-PL" sz="1400" dirty="0" smtClean="0">
                <a:solidFill>
                  <a:prstClr val="black"/>
                </a:solidFill>
              </a:rPr>
              <a:t> -  brak j-clip </a:t>
            </a:r>
            <a:endParaRPr lang="pl-PL" sz="1400" dirty="0">
              <a:solidFill>
                <a:prstClr val="black"/>
              </a:solidFill>
            </a:endParaRPr>
          </a:p>
        </p:txBody>
      </p:sp>
      <p:pic>
        <p:nvPicPr>
          <p:cNvPr id="30" name="Obraz 29" descr="C:\Users\S1C3A~1.BAC\AppData\Local\Temp\notes08E9BF\20180717_120432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72" y="1698588"/>
            <a:ext cx="3021238" cy="1565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Obraz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6145" y="1716079"/>
            <a:ext cx="3024336" cy="1565103"/>
          </a:xfrm>
          <a:prstGeom prst="rect">
            <a:avLst/>
          </a:prstGeom>
        </p:spPr>
      </p:pic>
      <p:grpSp>
        <p:nvGrpSpPr>
          <p:cNvPr id="16" name="Grupa 15"/>
          <p:cNvGrpSpPr/>
          <p:nvPr/>
        </p:nvGrpSpPr>
        <p:grpSpPr>
          <a:xfrm>
            <a:off x="6025338" y="-11877"/>
            <a:ext cx="3109497" cy="632563"/>
            <a:chOff x="5989711" y="-11875"/>
            <a:chExt cx="3109497" cy="511222"/>
          </a:xfrm>
        </p:grpSpPr>
        <p:pic>
          <p:nvPicPr>
            <p:cNvPr id="17" name="Picture 8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9711" y="-11875"/>
              <a:ext cx="2453867" cy="511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18" name="Picture 2" descr="C:\Users\MF512~1.ROM\AppData\Local\Temp\notes922555\tqe logo-12-12[3].jpg"/>
            <p:cNvPicPr>
              <a:picLocks noChangeAspect="1" noChangeArrowheads="1"/>
            </p:cNvPicPr>
            <p:nvPr/>
          </p:nvPicPr>
          <p:blipFill rotWithShape="1">
            <a:blip r:embed="rId9" cstate="print"/>
            <a:srcRect l="16495" t="6998" r="15564" b="8922"/>
            <a:stretch/>
          </p:blipFill>
          <p:spPr bwMode="auto">
            <a:xfrm>
              <a:off x="8443578" y="-11875"/>
              <a:ext cx="655630" cy="5089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6845152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iek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365622"/>
              </p:ext>
            </p:extLst>
          </p:nvPr>
        </p:nvGraphicFramePr>
        <p:xfrm>
          <a:off x="5724128" y="2275080"/>
          <a:ext cx="3133725" cy="401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1" name="Worksheet" r:id="rId4" imgW="3133776" imgH="4010053" progId="Excel.Sheet.8">
                  <p:embed/>
                </p:oleObj>
              </mc:Choice>
              <mc:Fallback>
                <p:oleObj name="Worksheet" r:id="rId4" imgW="3133776" imgH="4010053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128" y="2275080"/>
                        <a:ext cx="3133725" cy="401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rostokąt 13"/>
          <p:cNvSpPr/>
          <p:nvPr/>
        </p:nvSpPr>
        <p:spPr>
          <a:xfrm>
            <a:off x="0" y="0"/>
            <a:ext cx="6858000" cy="47625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10" name="Rectangle 295"/>
          <p:cNvSpPr>
            <a:spLocks noChangeArrowheads="1"/>
          </p:cNvSpPr>
          <p:nvPr/>
        </p:nvSpPr>
        <p:spPr bwMode="auto">
          <a:xfrm>
            <a:off x="0" y="0"/>
            <a:ext cx="72358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pl-PL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Wyniki </a:t>
            </a:r>
            <a:r>
              <a:rPr lang="pl-PL" sz="26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produkcyjne </a:t>
            </a:r>
            <a:r>
              <a:rPr lang="pl-PL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za s</a:t>
            </a:r>
            <a:r>
              <a:rPr lang="pl-PL" sz="26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ierpień 2018</a:t>
            </a:r>
            <a:endParaRPr lang="pl-PL" sz="26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5" name="Group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860897"/>
              </p:ext>
            </p:extLst>
          </p:nvPr>
        </p:nvGraphicFramePr>
        <p:xfrm>
          <a:off x="1016000" y="836613"/>
          <a:ext cx="6986207" cy="1296243"/>
        </p:xfrm>
        <a:graphic>
          <a:graphicData uri="http://schemas.openxmlformats.org/drawingml/2006/table">
            <a:tbl>
              <a:tblPr/>
              <a:tblGrid>
                <a:gridCol w="596036"/>
                <a:gridCol w="762499"/>
                <a:gridCol w="757305"/>
                <a:gridCol w="833061"/>
                <a:gridCol w="798513"/>
                <a:gridCol w="824291"/>
                <a:gridCol w="853530"/>
                <a:gridCol w="774308"/>
                <a:gridCol w="786664"/>
              </a:tblGrid>
              <a:tr h="29239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100" b="1" i="0" u="none" strike="noStrike" kern="6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1" i="0" u="none" strike="noStrike" kern="6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Assembly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l-PL" sz="1600" b="1" i="0" u="none" strike="noStrike" kern="6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1" i="0" u="none" strike="noStrike" kern="6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Machining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l-PL" sz="1600" b="1" i="0" u="none" strike="noStrike" kern="6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l-PL" sz="1600" b="1" i="0" u="none" strike="noStrike" kern="6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1" i="0" u="none" strike="noStrike" kern="6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Die Casting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1" i="0" u="none" strike="noStrike" kern="6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HVAC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l-PL" sz="1600" b="1" i="0" u="none" strike="noStrike" kern="6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</a:tr>
              <a:tr h="398204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l-PL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Linia A1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Linia A2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1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Casing</a:t>
                      </a:r>
                      <a:endParaRPr kumimoji="0" lang="pl-PL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1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Shaft</a:t>
                      </a:r>
                      <a:r>
                        <a:rPr kumimoji="0" lang="pl-PL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Rotor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Piston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l-PL" sz="1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SCANIA</a:t>
                      </a:r>
                    </a:p>
                  </a:txBody>
                  <a:tcPr marL="0" marR="0" marT="0" marB="0" anchor="ctr" horzOverflow="overflow"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DAF</a:t>
                      </a:r>
                    </a:p>
                  </a:txBody>
                  <a:tcPr marL="0" marR="0" marT="0" marB="0" anchor="ctr" horzOverflow="overflow">
                    <a:solidFill>
                      <a:srgbClr val="CCFFFF"/>
                    </a:solidFill>
                  </a:tcPr>
                </a:tc>
              </a:tr>
              <a:tr h="26303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Plan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49964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59277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223782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28261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931776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306758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7206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4847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616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Result</a:t>
                      </a:r>
                      <a:endParaRPr kumimoji="0" lang="pl-PL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49135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51048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186353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20651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776159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286041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6498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4769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Wykres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8201664"/>
              </p:ext>
            </p:extLst>
          </p:nvPr>
        </p:nvGraphicFramePr>
        <p:xfrm>
          <a:off x="446088" y="2319338"/>
          <a:ext cx="5127625" cy="3946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8" name="Gwiazda 7-ramienna 17"/>
          <p:cNvSpPr/>
          <p:nvPr/>
        </p:nvSpPr>
        <p:spPr>
          <a:xfrm>
            <a:off x="3086451" y="4942561"/>
            <a:ext cx="981493" cy="430020"/>
          </a:xfrm>
          <a:prstGeom prst="star7">
            <a:avLst/>
          </a:prstGeom>
          <a:solidFill>
            <a:srgbClr val="FF0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 extrusionH="76200" contourW="63500" prstMaterial="plastic">
            <a:bevelT/>
            <a:bevelB/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l-PL" sz="1100" b="1" dirty="0">
                <a:solidFill>
                  <a:prstClr val="black"/>
                </a:solidFill>
              </a:rPr>
              <a:t>Strata</a:t>
            </a:r>
          </a:p>
          <a:p>
            <a:pPr algn="ctr">
              <a:defRPr/>
            </a:pPr>
            <a:r>
              <a:rPr lang="pl-PL" sz="1100" b="1" dirty="0" smtClean="0">
                <a:solidFill>
                  <a:prstClr val="black"/>
                </a:solidFill>
              </a:rPr>
              <a:t>-7610</a:t>
            </a:r>
            <a:endParaRPr lang="pl-PL" sz="1100" b="1" dirty="0">
              <a:solidFill>
                <a:prstClr val="black"/>
              </a:solidFill>
            </a:endParaRPr>
          </a:p>
        </p:txBody>
      </p:sp>
      <p:sp>
        <p:nvSpPr>
          <p:cNvPr id="21" name="Gwiazda 7-ramienna 20"/>
          <p:cNvSpPr/>
          <p:nvPr/>
        </p:nvSpPr>
        <p:spPr>
          <a:xfrm>
            <a:off x="1596605" y="4872282"/>
            <a:ext cx="1008112" cy="430020"/>
          </a:xfrm>
          <a:prstGeom prst="star7">
            <a:avLst/>
          </a:prstGeom>
          <a:solidFill>
            <a:srgbClr val="FF0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 extrusionH="76200" contourW="63500" prstMaterial="plastic">
            <a:bevelT/>
            <a:bevelB/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l-PL" sz="1100" b="1" dirty="0">
                <a:solidFill>
                  <a:prstClr val="black"/>
                </a:solidFill>
              </a:rPr>
              <a:t>Strata</a:t>
            </a:r>
          </a:p>
          <a:p>
            <a:pPr algn="ctr">
              <a:defRPr/>
            </a:pPr>
            <a:r>
              <a:rPr lang="pl-PL" sz="1100" b="1" dirty="0" smtClean="0">
                <a:solidFill>
                  <a:prstClr val="black"/>
                </a:solidFill>
              </a:rPr>
              <a:t>-8229</a:t>
            </a:r>
            <a:endParaRPr lang="pl-PL" sz="1100" b="1" dirty="0">
              <a:solidFill>
                <a:prstClr val="black"/>
              </a:solidFill>
            </a:endParaRPr>
          </a:p>
        </p:txBody>
      </p:sp>
      <p:sp>
        <p:nvSpPr>
          <p:cNvPr id="17" name="Gwiazda 7-ramienna 16"/>
          <p:cNvSpPr/>
          <p:nvPr/>
        </p:nvSpPr>
        <p:spPr>
          <a:xfrm>
            <a:off x="4427984" y="4930439"/>
            <a:ext cx="1114438" cy="442142"/>
          </a:xfrm>
          <a:prstGeom prst="star7">
            <a:avLst/>
          </a:prstGeom>
          <a:solidFill>
            <a:srgbClr val="FF0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 extrusionH="76200" contourW="63500" prstMaterial="plastic">
            <a:bevelT/>
            <a:bevelB/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l-PL" sz="1100" b="1" dirty="0">
                <a:solidFill>
                  <a:prstClr val="black"/>
                </a:solidFill>
              </a:rPr>
              <a:t>Strata</a:t>
            </a:r>
          </a:p>
          <a:p>
            <a:pPr algn="ctr">
              <a:defRPr/>
            </a:pPr>
            <a:r>
              <a:rPr lang="pl-PL" sz="1100" b="1" dirty="0" smtClean="0">
                <a:solidFill>
                  <a:prstClr val="black"/>
                </a:solidFill>
              </a:rPr>
              <a:t>-20717</a:t>
            </a:r>
            <a:endParaRPr lang="pl-PL" sz="1100" b="1" dirty="0">
              <a:solidFill>
                <a:prstClr val="black"/>
              </a:solidFill>
            </a:endParaRPr>
          </a:p>
        </p:txBody>
      </p:sp>
      <p:sp>
        <p:nvSpPr>
          <p:cNvPr id="27" name="Gwiazda 7-ramienna 26"/>
          <p:cNvSpPr/>
          <p:nvPr/>
        </p:nvSpPr>
        <p:spPr>
          <a:xfrm>
            <a:off x="3647390" y="3826173"/>
            <a:ext cx="1224135" cy="472230"/>
          </a:xfrm>
          <a:prstGeom prst="star7">
            <a:avLst/>
          </a:prstGeom>
          <a:solidFill>
            <a:srgbClr val="FF0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 extrusionH="76200" contourW="63500" prstMaterial="plastic">
            <a:bevelT/>
            <a:bevelB/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l-PL" sz="1100" b="1" dirty="0">
                <a:solidFill>
                  <a:prstClr val="black"/>
                </a:solidFill>
              </a:rPr>
              <a:t>Strata</a:t>
            </a:r>
          </a:p>
          <a:p>
            <a:pPr algn="ctr">
              <a:defRPr/>
            </a:pPr>
            <a:r>
              <a:rPr lang="pl-PL" sz="1100" b="1" dirty="0" smtClean="0">
                <a:solidFill>
                  <a:prstClr val="black"/>
                </a:solidFill>
              </a:rPr>
              <a:t>-155617</a:t>
            </a:r>
            <a:endParaRPr lang="pl-PL" sz="1100" b="1" dirty="0">
              <a:solidFill>
                <a:prstClr val="black"/>
              </a:solidFill>
            </a:endParaRPr>
          </a:p>
        </p:txBody>
      </p:sp>
      <p:sp>
        <p:nvSpPr>
          <p:cNvPr id="28" name="Gwiazda 7-ramienna 27"/>
          <p:cNvSpPr/>
          <p:nvPr/>
        </p:nvSpPr>
        <p:spPr>
          <a:xfrm>
            <a:off x="6283674" y="3618490"/>
            <a:ext cx="1212493" cy="521041"/>
          </a:xfrm>
          <a:prstGeom prst="star7">
            <a:avLst/>
          </a:prstGeom>
          <a:solidFill>
            <a:srgbClr val="FF0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 extrusionH="76200" contourW="63500" prstMaterial="plastic">
            <a:bevelT/>
            <a:bevelB/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l-PL" sz="1100" b="1" dirty="0">
                <a:solidFill>
                  <a:prstClr val="black"/>
                </a:solidFill>
              </a:rPr>
              <a:t>Strata</a:t>
            </a:r>
          </a:p>
          <a:p>
            <a:pPr algn="ctr">
              <a:defRPr/>
            </a:pPr>
            <a:r>
              <a:rPr lang="pl-PL" sz="1100" b="1" dirty="0" smtClean="0">
                <a:solidFill>
                  <a:prstClr val="black"/>
                </a:solidFill>
              </a:rPr>
              <a:t>-708</a:t>
            </a:r>
            <a:endParaRPr lang="pl-PL" sz="1100" b="1" dirty="0">
              <a:solidFill>
                <a:prstClr val="black"/>
              </a:solidFill>
            </a:endParaRPr>
          </a:p>
        </p:txBody>
      </p:sp>
      <p:sp>
        <p:nvSpPr>
          <p:cNvPr id="20" name="Gwiazda 7-ramienna 19"/>
          <p:cNvSpPr/>
          <p:nvPr/>
        </p:nvSpPr>
        <p:spPr>
          <a:xfrm>
            <a:off x="2267744" y="4351241"/>
            <a:ext cx="1070374" cy="430020"/>
          </a:xfrm>
          <a:prstGeom prst="star7">
            <a:avLst/>
          </a:prstGeom>
          <a:solidFill>
            <a:srgbClr val="FF0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 extrusionH="76200" contourW="63500" prstMaterial="plastic">
            <a:bevelT/>
            <a:bevelB/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l-PL" sz="1100" b="1" dirty="0">
                <a:solidFill>
                  <a:prstClr val="black"/>
                </a:solidFill>
              </a:rPr>
              <a:t>Strata</a:t>
            </a:r>
          </a:p>
          <a:p>
            <a:pPr algn="ctr">
              <a:defRPr/>
            </a:pPr>
            <a:r>
              <a:rPr lang="pl-PL" sz="1100" b="1" dirty="0" smtClean="0">
                <a:solidFill>
                  <a:prstClr val="black"/>
                </a:solidFill>
              </a:rPr>
              <a:t>-37429</a:t>
            </a:r>
            <a:endParaRPr lang="pl-PL" sz="1100" b="1" dirty="0">
              <a:solidFill>
                <a:prstClr val="black"/>
              </a:solidFill>
            </a:endParaRPr>
          </a:p>
        </p:txBody>
      </p:sp>
      <p:sp>
        <p:nvSpPr>
          <p:cNvPr id="22" name="Gwiazda 7-ramienna 21"/>
          <p:cNvSpPr/>
          <p:nvPr/>
        </p:nvSpPr>
        <p:spPr>
          <a:xfrm>
            <a:off x="899592" y="4925510"/>
            <a:ext cx="1008111" cy="430020"/>
          </a:xfrm>
          <a:prstGeom prst="star7">
            <a:avLst/>
          </a:prstGeom>
          <a:solidFill>
            <a:srgbClr val="FF0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 extrusionH="76200" contourW="63500" prstMaterial="plastic">
            <a:bevelT/>
            <a:bevelB/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l-PL" sz="1100" b="1" dirty="0">
                <a:solidFill>
                  <a:prstClr val="black"/>
                </a:solidFill>
              </a:rPr>
              <a:t>Strata</a:t>
            </a:r>
          </a:p>
          <a:p>
            <a:pPr algn="ctr">
              <a:defRPr/>
            </a:pPr>
            <a:r>
              <a:rPr lang="pl-PL" sz="1100" b="1" dirty="0" smtClean="0">
                <a:solidFill>
                  <a:prstClr val="black"/>
                </a:solidFill>
              </a:rPr>
              <a:t>-831</a:t>
            </a:r>
            <a:endParaRPr lang="pl-PL" sz="1100" b="1" dirty="0">
              <a:solidFill>
                <a:prstClr val="black"/>
              </a:solidFill>
            </a:endParaRPr>
          </a:p>
        </p:txBody>
      </p:sp>
      <p:sp>
        <p:nvSpPr>
          <p:cNvPr id="23" name="Gwiazda 7-ramienna 22"/>
          <p:cNvSpPr/>
          <p:nvPr/>
        </p:nvSpPr>
        <p:spPr>
          <a:xfrm>
            <a:off x="7467417" y="4351241"/>
            <a:ext cx="1212493" cy="521041"/>
          </a:xfrm>
          <a:prstGeom prst="star7">
            <a:avLst/>
          </a:prstGeom>
          <a:solidFill>
            <a:srgbClr val="FF0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 extrusionH="76200" contourW="63500" prstMaterial="plastic">
            <a:bevelT/>
            <a:bevelB/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l-PL" sz="1100" b="1" dirty="0">
                <a:solidFill>
                  <a:prstClr val="black"/>
                </a:solidFill>
              </a:rPr>
              <a:t>Strata</a:t>
            </a:r>
          </a:p>
          <a:p>
            <a:pPr algn="ctr">
              <a:defRPr/>
            </a:pPr>
            <a:r>
              <a:rPr lang="pl-PL" sz="1100" b="1" dirty="0" smtClean="0">
                <a:solidFill>
                  <a:prstClr val="black"/>
                </a:solidFill>
              </a:rPr>
              <a:t>-78</a:t>
            </a:r>
            <a:endParaRPr lang="pl-PL" sz="1100" b="1" dirty="0">
              <a:solidFill>
                <a:prstClr val="black"/>
              </a:solidFill>
            </a:endParaRPr>
          </a:p>
        </p:txBody>
      </p:sp>
      <p:grpSp>
        <p:nvGrpSpPr>
          <p:cNvPr id="16" name="Grupa 15"/>
          <p:cNvGrpSpPr/>
          <p:nvPr/>
        </p:nvGrpSpPr>
        <p:grpSpPr>
          <a:xfrm>
            <a:off x="6025338" y="-11877"/>
            <a:ext cx="3109497" cy="632563"/>
            <a:chOff x="5989711" y="-11875"/>
            <a:chExt cx="3109497" cy="511222"/>
          </a:xfrm>
        </p:grpSpPr>
        <p:pic>
          <p:nvPicPr>
            <p:cNvPr id="19" name="Picture 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9711" y="-11875"/>
              <a:ext cx="2453867" cy="511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24" name="Picture 2" descr="C:\Users\MF512~1.ROM\AppData\Local\Temp\notes922555\tqe logo-12-12[3].jpg"/>
            <p:cNvPicPr>
              <a:picLocks noChangeAspect="1" noChangeArrowheads="1"/>
            </p:cNvPicPr>
            <p:nvPr/>
          </p:nvPicPr>
          <p:blipFill rotWithShape="1">
            <a:blip r:embed="rId8" cstate="print"/>
            <a:srcRect l="16495" t="6998" r="15564" b="8922"/>
            <a:stretch/>
          </p:blipFill>
          <p:spPr bwMode="auto">
            <a:xfrm>
              <a:off x="8443578" y="-11875"/>
              <a:ext cx="655630" cy="5089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7184431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Wykres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5839298"/>
              </p:ext>
            </p:extLst>
          </p:nvPr>
        </p:nvGraphicFramePr>
        <p:xfrm>
          <a:off x="460375" y="3602038"/>
          <a:ext cx="8789988" cy="306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77" name="Worksheet" r:id="rId4" imgW="9334433" imgH="4171893" progId="Excel.Sheet.8">
                  <p:embed/>
                </p:oleObj>
              </mc:Choice>
              <mc:Fallback>
                <p:oleObj name="Worksheet" r:id="rId4" imgW="9334433" imgH="4171893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375" y="3602038"/>
                        <a:ext cx="8789988" cy="30654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rostokąt 13"/>
          <p:cNvSpPr/>
          <p:nvPr/>
        </p:nvSpPr>
        <p:spPr>
          <a:xfrm>
            <a:off x="0" y="0"/>
            <a:ext cx="6858000" cy="47625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10" name="Rectangle 295"/>
          <p:cNvSpPr>
            <a:spLocks noChangeArrowheads="1"/>
          </p:cNvSpPr>
          <p:nvPr/>
        </p:nvSpPr>
        <p:spPr bwMode="auto">
          <a:xfrm>
            <a:off x="0" y="0"/>
            <a:ext cx="72358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pl-PL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Wyniki </a:t>
            </a:r>
            <a:r>
              <a:rPr lang="pl-PL" sz="26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jakościowe za sierpień 2018</a:t>
            </a:r>
            <a:endParaRPr lang="pl-PL" sz="26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5" name="Group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735231"/>
              </p:ext>
            </p:extLst>
          </p:nvPr>
        </p:nvGraphicFramePr>
        <p:xfrm>
          <a:off x="1115616" y="774700"/>
          <a:ext cx="7056834" cy="626061"/>
        </p:xfrm>
        <a:graphic>
          <a:graphicData uri="http://schemas.openxmlformats.org/drawingml/2006/table">
            <a:tbl>
              <a:tblPr/>
              <a:tblGrid>
                <a:gridCol w="3747108"/>
                <a:gridCol w="3309726"/>
              </a:tblGrid>
              <a:tr h="260301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1" i="0" u="none" strike="noStrike" kern="6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Kompresory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1" i="0" u="none" strike="noStrike" kern="6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HVAC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</a:tr>
              <a:tr h="305767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2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089" name="pole tekstowe 2"/>
          <p:cNvSpPr txBox="1">
            <a:spLocks noChangeArrowheads="1"/>
          </p:cNvSpPr>
          <p:nvPr/>
        </p:nvSpPr>
        <p:spPr bwMode="auto">
          <a:xfrm>
            <a:off x="2124075" y="404813"/>
            <a:ext cx="49688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l-PL" altLang="pl-PL" sz="1800" b="1">
                <a:solidFill>
                  <a:prstClr val="black"/>
                </a:solidFill>
              </a:rPr>
              <a:t>Reklamacje od klientów</a:t>
            </a:r>
          </a:p>
        </p:txBody>
      </p:sp>
      <p:sp>
        <p:nvSpPr>
          <p:cNvPr id="3090" name="pole tekstowe 19"/>
          <p:cNvSpPr txBox="1">
            <a:spLocks noChangeArrowheads="1"/>
          </p:cNvSpPr>
          <p:nvPr/>
        </p:nvSpPr>
        <p:spPr bwMode="auto">
          <a:xfrm>
            <a:off x="611560" y="3356992"/>
            <a:ext cx="84248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l-PL" altLang="pl-PL" sz="1800" b="1" dirty="0">
                <a:solidFill>
                  <a:prstClr val="black"/>
                </a:solidFill>
              </a:rPr>
              <a:t>Straty związane ze złomowaniem części z procesów produkcji</a:t>
            </a:r>
          </a:p>
        </p:txBody>
      </p:sp>
      <p:cxnSp>
        <p:nvCxnSpPr>
          <p:cNvPr id="7" name="Łącznik prostoliniowy 6"/>
          <p:cNvCxnSpPr/>
          <p:nvPr/>
        </p:nvCxnSpPr>
        <p:spPr>
          <a:xfrm>
            <a:off x="0" y="3356992"/>
            <a:ext cx="9144000" cy="0"/>
          </a:xfrm>
          <a:prstGeom prst="line">
            <a:avLst/>
          </a:prstGeom>
          <a:ln w="603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trzałka w górę 30"/>
          <p:cNvSpPr/>
          <p:nvPr/>
        </p:nvSpPr>
        <p:spPr>
          <a:xfrm>
            <a:off x="95100" y="5445124"/>
            <a:ext cx="442913" cy="744538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1" name="pole tekstowe 40"/>
          <p:cNvSpPr txBox="1"/>
          <p:nvPr/>
        </p:nvSpPr>
        <p:spPr>
          <a:xfrm>
            <a:off x="5724129" y="1402408"/>
            <a:ext cx="2379142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400" b="1" dirty="0" smtClean="0">
                <a:solidFill>
                  <a:prstClr val="black"/>
                </a:solidFill>
              </a:rPr>
              <a:t>SCANIA - </a:t>
            </a:r>
            <a:r>
              <a:rPr lang="pl-PL" sz="1400" dirty="0" smtClean="0">
                <a:solidFill>
                  <a:prstClr val="black"/>
                </a:solidFill>
              </a:rPr>
              <a:t>Montaż zwykłej śruby zamiast śruby specjalnej</a:t>
            </a:r>
            <a:endParaRPr lang="pl-PL" sz="1400" dirty="0">
              <a:solidFill>
                <a:prstClr val="black"/>
              </a:solidFill>
            </a:endParaRPr>
          </a:p>
        </p:txBody>
      </p:sp>
      <p:pic>
        <p:nvPicPr>
          <p:cNvPr id="2099" name="Picture 5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905867"/>
            <a:ext cx="2379142" cy="1325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pole tekstowe 17"/>
          <p:cNvSpPr txBox="1"/>
          <p:nvPr/>
        </p:nvSpPr>
        <p:spPr>
          <a:xfrm>
            <a:off x="252794" y="1432085"/>
            <a:ext cx="2086958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400" b="1" dirty="0" smtClean="0">
                <a:solidFill>
                  <a:prstClr val="black"/>
                </a:solidFill>
              </a:rPr>
              <a:t>AUDI - </a:t>
            </a:r>
            <a:r>
              <a:rPr lang="pl-PL" sz="1400" dirty="0" smtClean="0">
                <a:solidFill>
                  <a:prstClr val="black"/>
                </a:solidFill>
              </a:rPr>
              <a:t>Kabel zamontowany na </a:t>
            </a:r>
            <a:r>
              <a:rPr lang="pl-PL" sz="1400" dirty="0" err="1" smtClean="0">
                <a:solidFill>
                  <a:prstClr val="black"/>
                </a:solidFill>
              </a:rPr>
              <a:t>rib’ie</a:t>
            </a:r>
            <a:endParaRPr lang="pl-PL" sz="1400" dirty="0">
              <a:solidFill>
                <a:prstClr val="black"/>
              </a:solidFill>
            </a:endParaRPr>
          </a:p>
        </p:txBody>
      </p:sp>
      <p:sp>
        <p:nvSpPr>
          <p:cNvPr id="21" name="pole tekstowe 20"/>
          <p:cNvSpPr txBox="1"/>
          <p:nvPr/>
        </p:nvSpPr>
        <p:spPr>
          <a:xfrm>
            <a:off x="2530412" y="1447285"/>
            <a:ext cx="2182580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400" b="1" dirty="0" smtClean="0">
                <a:solidFill>
                  <a:prstClr val="black"/>
                </a:solidFill>
              </a:rPr>
              <a:t>AUDI- </a:t>
            </a:r>
            <a:r>
              <a:rPr lang="pl-PL" sz="1400" dirty="0">
                <a:solidFill>
                  <a:prstClr val="black"/>
                </a:solidFill>
              </a:rPr>
              <a:t>uszkodzona izolacja </a:t>
            </a:r>
            <a:r>
              <a:rPr lang="pl-PL" sz="1400" dirty="0" smtClean="0">
                <a:solidFill>
                  <a:prstClr val="black"/>
                </a:solidFill>
              </a:rPr>
              <a:t/>
            </a:r>
            <a:br>
              <a:rPr lang="pl-PL" sz="1400" dirty="0" smtClean="0">
                <a:solidFill>
                  <a:prstClr val="black"/>
                </a:solidFill>
              </a:rPr>
            </a:br>
            <a:r>
              <a:rPr lang="pl-PL" sz="1400" dirty="0" smtClean="0">
                <a:solidFill>
                  <a:prstClr val="black"/>
                </a:solidFill>
              </a:rPr>
              <a:t>i </a:t>
            </a:r>
            <a:r>
              <a:rPr lang="pl-PL" sz="1400" dirty="0">
                <a:solidFill>
                  <a:prstClr val="black"/>
                </a:solidFill>
              </a:rPr>
              <a:t>ostra krawędź FH</a:t>
            </a:r>
            <a:endParaRPr lang="pl-PL" sz="1400" b="1" dirty="0" smtClean="0">
              <a:solidFill>
                <a:prstClr val="black"/>
              </a:solidFill>
            </a:endParaRPr>
          </a:p>
        </p:txBody>
      </p:sp>
      <p:pic>
        <p:nvPicPr>
          <p:cNvPr id="22" name="Obraz 21"/>
          <p:cNvPicPr/>
          <p:nvPr/>
        </p:nvPicPr>
        <p:blipFill rotWithShape="1">
          <a:blip r:embed="rId7"/>
          <a:srcRect b="19730"/>
          <a:stretch/>
        </p:blipFill>
        <p:spPr bwMode="auto">
          <a:xfrm>
            <a:off x="2530412" y="1925629"/>
            <a:ext cx="2182580" cy="13252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Obraz 22"/>
          <p:cNvPicPr/>
          <p:nvPr/>
        </p:nvPicPr>
        <p:blipFill>
          <a:blip r:embed="rId8"/>
          <a:stretch>
            <a:fillRect/>
          </a:stretch>
        </p:blipFill>
        <p:spPr>
          <a:xfrm>
            <a:off x="252794" y="1925629"/>
            <a:ext cx="2086958" cy="1355771"/>
          </a:xfrm>
          <a:prstGeom prst="rect">
            <a:avLst/>
          </a:prstGeom>
        </p:spPr>
      </p:pic>
      <p:sp>
        <p:nvSpPr>
          <p:cNvPr id="25" name="Strzałka w górę 24"/>
          <p:cNvSpPr/>
          <p:nvPr/>
        </p:nvSpPr>
        <p:spPr>
          <a:xfrm flipV="1">
            <a:off x="96688" y="6189662"/>
            <a:ext cx="441325" cy="551705"/>
          </a:xfrm>
          <a:prstGeom prst="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grpSp>
        <p:nvGrpSpPr>
          <p:cNvPr id="19" name="Grupa 18"/>
          <p:cNvGrpSpPr/>
          <p:nvPr/>
        </p:nvGrpSpPr>
        <p:grpSpPr>
          <a:xfrm>
            <a:off x="6025338" y="-11877"/>
            <a:ext cx="3109497" cy="632563"/>
            <a:chOff x="5989711" y="-11875"/>
            <a:chExt cx="3109497" cy="511222"/>
          </a:xfrm>
        </p:grpSpPr>
        <p:pic>
          <p:nvPicPr>
            <p:cNvPr id="20" name="Picture 8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9711" y="-11875"/>
              <a:ext cx="2453867" cy="511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24" name="Picture 2" descr="C:\Users\MF512~1.ROM\AppData\Local\Temp\notes922555\tqe logo-12-12[3].jpg"/>
            <p:cNvPicPr>
              <a:picLocks noChangeAspect="1" noChangeArrowheads="1"/>
            </p:cNvPicPr>
            <p:nvPr/>
          </p:nvPicPr>
          <p:blipFill rotWithShape="1">
            <a:blip r:embed="rId10" cstate="print"/>
            <a:srcRect l="16495" t="6998" r="15564" b="8922"/>
            <a:stretch/>
          </p:blipFill>
          <p:spPr bwMode="auto">
            <a:xfrm>
              <a:off x="8443578" y="-11875"/>
              <a:ext cx="655630" cy="5089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8901836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38" y="869228"/>
            <a:ext cx="3010594" cy="2589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pole tekstowe 1"/>
          <p:cNvSpPr txBox="1"/>
          <p:nvPr/>
        </p:nvSpPr>
        <p:spPr>
          <a:xfrm>
            <a:off x="0" y="4303455"/>
            <a:ext cx="51845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dirty="0" smtClean="0">
                <a:solidFill>
                  <a:prstClr val="black"/>
                </a:solidFill>
              </a:rPr>
              <a:t>Pan Filip Solan podczas pracy na stanowisku kontroli wizualnej przy linii MC18 </a:t>
            </a:r>
            <a:br>
              <a:rPr lang="pl-PL" sz="2000" dirty="0" smtClean="0">
                <a:solidFill>
                  <a:prstClr val="black"/>
                </a:solidFill>
              </a:rPr>
            </a:br>
            <a:r>
              <a:rPr lang="pl-PL" sz="2000" dirty="0" smtClean="0">
                <a:solidFill>
                  <a:prstClr val="black"/>
                </a:solidFill>
              </a:rPr>
              <a:t>wykrył detale z błędem obróbki </a:t>
            </a:r>
            <a:br>
              <a:rPr lang="pl-PL" sz="2000" dirty="0" smtClean="0">
                <a:solidFill>
                  <a:prstClr val="black"/>
                </a:solidFill>
              </a:rPr>
            </a:br>
            <a:r>
              <a:rPr lang="pl-PL" sz="2000" dirty="0" smtClean="0">
                <a:solidFill>
                  <a:prstClr val="black"/>
                </a:solidFill>
              </a:rPr>
              <a:t>i pęknięciem na cylindrze.</a:t>
            </a:r>
            <a:r>
              <a:rPr lang="pl-PL" sz="2000" dirty="0">
                <a:solidFill>
                  <a:prstClr val="black"/>
                </a:solidFill>
              </a:rPr>
              <a:t> </a:t>
            </a:r>
            <a:r>
              <a:rPr lang="pl-PL" sz="2000" dirty="0" smtClean="0">
                <a:solidFill>
                  <a:prstClr val="black"/>
                </a:solidFill>
              </a:rPr>
              <a:t>Dzięki szczególnej uważności operatora uniknęliśmy wyprodukowania części niezgodnych </a:t>
            </a:r>
            <a:br>
              <a:rPr lang="pl-PL" sz="2000" dirty="0" smtClean="0">
                <a:solidFill>
                  <a:prstClr val="black"/>
                </a:solidFill>
              </a:rPr>
            </a:br>
            <a:r>
              <a:rPr lang="pl-PL" sz="2000" dirty="0" smtClean="0">
                <a:solidFill>
                  <a:prstClr val="black"/>
                </a:solidFill>
              </a:rPr>
              <a:t>oraz </a:t>
            </a:r>
            <a:r>
              <a:rPr lang="pl-PL" sz="2000" dirty="0">
                <a:solidFill>
                  <a:prstClr val="black"/>
                </a:solidFill>
              </a:rPr>
              <a:t>uszkodzenia </a:t>
            </a:r>
            <a:r>
              <a:rPr lang="pl-PL" sz="2000" dirty="0" smtClean="0">
                <a:solidFill>
                  <a:prstClr val="black"/>
                </a:solidFill>
              </a:rPr>
              <a:t>maszyn na linii finalnej. </a:t>
            </a:r>
            <a:br>
              <a:rPr lang="pl-PL" sz="2000" dirty="0" smtClean="0">
                <a:solidFill>
                  <a:prstClr val="black"/>
                </a:solidFill>
              </a:rPr>
            </a:br>
            <a:endParaRPr lang="pl-PL" sz="2000" dirty="0">
              <a:solidFill>
                <a:prstClr val="black"/>
              </a:solidFill>
            </a:endParaRPr>
          </a:p>
        </p:txBody>
      </p:sp>
      <p:sp>
        <p:nvSpPr>
          <p:cNvPr id="8" name="Prostokąt 7"/>
          <p:cNvSpPr/>
          <p:nvPr/>
        </p:nvSpPr>
        <p:spPr>
          <a:xfrm>
            <a:off x="-25263" y="-11875"/>
            <a:ext cx="6858000" cy="3968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l-PL" sz="23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Nagroda </a:t>
            </a:r>
            <a:r>
              <a:rPr lang="pl-PL" sz="23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Jakościowa </a:t>
            </a:r>
          </a:p>
        </p:txBody>
      </p:sp>
      <p:grpSp>
        <p:nvGrpSpPr>
          <p:cNvPr id="9" name="Grupa 8"/>
          <p:cNvGrpSpPr/>
          <p:nvPr/>
        </p:nvGrpSpPr>
        <p:grpSpPr>
          <a:xfrm>
            <a:off x="5989711" y="-11875"/>
            <a:ext cx="3109497" cy="511222"/>
            <a:chOff x="5989711" y="-11875"/>
            <a:chExt cx="3109497" cy="511222"/>
          </a:xfrm>
        </p:grpSpPr>
        <p:pic>
          <p:nvPicPr>
            <p:cNvPr id="10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9711" y="-11875"/>
              <a:ext cx="2453867" cy="511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11" name="Picture 2" descr="C:\Users\MF512~1.ROM\AppData\Local\Temp\notes922555\tqe logo-12-12[3].jpg"/>
            <p:cNvPicPr>
              <a:picLocks noChangeAspect="1" noChangeArrowheads="1"/>
            </p:cNvPicPr>
            <p:nvPr/>
          </p:nvPicPr>
          <p:blipFill rotWithShape="1">
            <a:blip r:embed="rId5" cstate="print"/>
            <a:srcRect l="16495" t="6998" r="15564" b="8922"/>
            <a:stretch/>
          </p:blipFill>
          <p:spPr bwMode="auto">
            <a:xfrm>
              <a:off x="8443578" y="-11875"/>
              <a:ext cx="655630" cy="508916"/>
            </a:xfrm>
            <a:prstGeom prst="rect">
              <a:avLst/>
            </a:prstGeom>
            <a:noFill/>
          </p:spPr>
        </p:pic>
      </p:grp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696913" y="3313951"/>
            <a:ext cx="3358445" cy="6480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l-PL" sz="1600" b="1" dirty="0" smtClean="0">
                <a:solidFill>
                  <a:srgbClr val="1F497D"/>
                </a:solidFill>
                <a:latin typeface="Arial Black" pitchFamily="34" charset="0"/>
              </a:rPr>
              <a:t>Filip Solan</a:t>
            </a:r>
            <a:r>
              <a:rPr lang="pl-PL" sz="1600" b="1" dirty="0">
                <a:solidFill>
                  <a:srgbClr val="1F497D"/>
                </a:solidFill>
                <a:latin typeface="Arial Black" pitchFamily="34" charset="0"/>
              </a:rPr>
              <a:t/>
            </a:r>
            <a:br>
              <a:rPr lang="pl-PL" sz="1600" b="1" dirty="0">
                <a:solidFill>
                  <a:srgbClr val="1F497D"/>
                </a:solidFill>
                <a:latin typeface="Arial Black" pitchFamily="34" charset="0"/>
              </a:rPr>
            </a:br>
            <a:r>
              <a:rPr lang="pl-PL" sz="1600" b="1" dirty="0" smtClean="0">
                <a:solidFill>
                  <a:srgbClr val="1F497D"/>
                </a:solidFill>
                <a:latin typeface="Arial Black" pitchFamily="34" charset="0"/>
              </a:rPr>
              <a:t>Obróbka mechaniczna</a:t>
            </a:r>
            <a:endParaRPr lang="pl-PL" sz="1600" b="1" dirty="0">
              <a:solidFill>
                <a:srgbClr val="1F497D"/>
              </a:solidFill>
              <a:latin typeface="Arial Black" pitchFamily="34" charset="0"/>
            </a:endParaRPr>
          </a:p>
        </p:txBody>
      </p:sp>
      <p:pic>
        <p:nvPicPr>
          <p:cNvPr id="4" name="Picture 3" descr="MCj04258180000[1]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94030" y="556972"/>
            <a:ext cx="1906852" cy="1495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4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264" y="1141429"/>
            <a:ext cx="2775838" cy="219507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711" y="3637987"/>
            <a:ext cx="2853264" cy="260044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42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33" y="836712"/>
            <a:ext cx="2642803" cy="2499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pole tekstowe 1"/>
          <p:cNvSpPr txBox="1"/>
          <p:nvPr/>
        </p:nvSpPr>
        <p:spPr>
          <a:xfrm>
            <a:off x="4967536" y="1099701"/>
            <a:ext cx="41764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dirty="0" smtClean="0">
                <a:solidFill>
                  <a:prstClr val="black"/>
                </a:solidFill>
              </a:rPr>
              <a:t>Pani Karolina </a:t>
            </a:r>
            <a:r>
              <a:rPr lang="pl-PL" sz="2000" dirty="0" err="1" smtClean="0">
                <a:solidFill>
                  <a:prstClr val="black"/>
                </a:solidFill>
              </a:rPr>
              <a:t>Nietopiel</a:t>
            </a:r>
            <a:r>
              <a:rPr lang="pl-PL" sz="2000" dirty="0" smtClean="0">
                <a:solidFill>
                  <a:prstClr val="black"/>
                </a:solidFill>
              </a:rPr>
              <a:t> podczas </a:t>
            </a:r>
            <a:br>
              <a:rPr lang="pl-PL" sz="2000" dirty="0" smtClean="0">
                <a:solidFill>
                  <a:prstClr val="black"/>
                </a:solidFill>
              </a:rPr>
            </a:br>
            <a:r>
              <a:rPr lang="pl-PL" sz="2000" dirty="0" smtClean="0">
                <a:solidFill>
                  <a:prstClr val="black"/>
                </a:solidFill>
              </a:rPr>
              <a:t>pracy</a:t>
            </a:r>
            <a:r>
              <a:rPr lang="pl-PL" sz="2000" dirty="0">
                <a:solidFill>
                  <a:prstClr val="black"/>
                </a:solidFill>
              </a:rPr>
              <a:t> </a:t>
            </a:r>
            <a:r>
              <a:rPr lang="pl-PL" sz="2000" dirty="0" smtClean="0">
                <a:solidFill>
                  <a:prstClr val="black"/>
                </a:solidFill>
              </a:rPr>
              <a:t>na A1-OFF-40 zauważyła błąd oceniany przez maszynę jako OK (Cylinder Block bez wkręconego HPRV). Szczególna uważność operatorki pozwoliła na poprawę programu w maszynie </a:t>
            </a:r>
            <a:br>
              <a:rPr lang="pl-PL" sz="2000" dirty="0" smtClean="0">
                <a:solidFill>
                  <a:prstClr val="black"/>
                </a:solidFill>
              </a:rPr>
            </a:br>
            <a:r>
              <a:rPr lang="pl-PL" sz="2000" dirty="0" smtClean="0">
                <a:solidFill>
                  <a:prstClr val="black"/>
                </a:solidFill>
              </a:rPr>
              <a:t>i wyeliminowanie niezgodności. </a:t>
            </a:r>
            <a:br>
              <a:rPr lang="pl-PL" sz="2000" dirty="0" smtClean="0">
                <a:solidFill>
                  <a:prstClr val="black"/>
                </a:solidFill>
              </a:rPr>
            </a:br>
            <a:endParaRPr lang="pl-PL" sz="2000" dirty="0">
              <a:solidFill>
                <a:prstClr val="black"/>
              </a:solidFill>
            </a:endParaRPr>
          </a:p>
        </p:txBody>
      </p:sp>
      <p:sp>
        <p:nvSpPr>
          <p:cNvPr id="8" name="Prostokąt 7"/>
          <p:cNvSpPr/>
          <p:nvPr/>
        </p:nvSpPr>
        <p:spPr>
          <a:xfrm>
            <a:off x="-25263" y="-11875"/>
            <a:ext cx="6858000" cy="3968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l-PL" sz="23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Nagroda </a:t>
            </a:r>
            <a:r>
              <a:rPr lang="pl-PL" sz="23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Jakościowa </a:t>
            </a:r>
          </a:p>
        </p:txBody>
      </p:sp>
      <p:grpSp>
        <p:nvGrpSpPr>
          <p:cNvPr id="9" name="Grupa 8"/>
          <p:cNvGrpSpPr/>
          <p:nvPr/>
        </p:nvGrpSpPr>
        <p:grpSpPr>
          <a:xfrm>
            <a:off x="5989711" y="-11875"/>
            <a:ext cx="3109497" cy="511222"/>
            <a:chOff x="5989711" y="-11875"/>
            <a:chExt cx="3109497" cy="511222"/>
          </a:xfrm>
        </p:grpSpPr>
        <p:pic>
          <p:nvPicPr>
            <p:cNvPr id="10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9711" y="-11875"/>
              <a:ext cx="2453867" cy="511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11" name="Picture 2" descr="C:\Users\MF512~1.ROM\AppData\Local\Temp\notes922555\tqe logo-12-12[3].jpg"/>
            <p:cNvPicPr>
              <a:picLocks noChangeAspect="1" noChangeArrowheads="1"/>
            </p:cNvPicPr>
            <p:nvPr/>
          </p:nvPicPr>
          <p:blipFill rotWithShape="1">
            <a:blip r:embed="rId5" cstate="print"/>
            <a:srcRect l="16495" t="6998" r="15564" b="8922"/>
            <a:stretch/>
          </p:blipFill>
          <p:spPr bwMode="auto">
            <a:xfrm>
              <a:off x="8443578" y="-11875"/>
              <a:ext cx="655630" cy="508916"/>
            </a:xfrm>
            <a:prstGeom prst="rect">
              <a:avLst/>
            </a:prstGeom>
            <a:noFill/>
          </p:spPr>
        </p:pic>
      </p:grp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696913" y="3313951"/>
            <a:ext cx="3358445" cy="6480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l-PL" sz="1600" b="1" dirty="0" smtClean="0">
                <a:solidFill>
                  <a:srgbClr val="1F497D"/>
                </a:solidFill>
                <a:latin typeface="Arial Black" pitchFamily="34" charset="0"/>
              </a:rPr>
              <a:t>Karolina </a:t>
            </a:r>
            <a:r>
              <a:rPr lang="pl-PL" sz="1600" b="1" dirty="0" err="1" smtClean="0">
                <a:solidFill>
                  <a:srgbClr val="1F497D"/>
                </a:solidFill>
                <a:latin typeface="Arial Black" pitchFamily="34" charset="0"/>
              </a:rPr>
              <a:t>Nietopiel</a:t>
            </a:r>
            <a:r>
              <a:rPr lang="pl-PL" sz="1600" b="1" dirty="0">
                <a:solidFill>
                  <a:srgbClr val="1F497D"/>
                </a:solidFill>
                <a:latin typeface="Arial Black" pitchFamily="34" charset="0"/>
              </a:rPr>
              <a:t/>
            </a:r>
            <a:br>
              <a:rPr lang="pl-PL" sz="1600" b="1" dirty="0">
                <a:solidFill>
                  <a:srgbClr val="1F497D"/>
                </a:solidFill>
                <a:latin typeface="Arial Black" pitchFamily="34" charset="0"/>
              </a:rPr>
            </a:br>
            <a:r>
              <a:rPr lang="pl-PL" sz="1600" b="1" dirty="0" smtClean="0">
                <a:solidFill>
                  <a:srgbClr val="1F497D"/>
                </a:solidFill>
                <a:latin typeface="Arial Black" pitchFamily="34" charset="0"/>
              </a:rPr>
              <a:t>Montaż</a:t>
            </a:r>
            <a:endParaRPr lang="pl-PL" sz="1600" b="1" dirty="0">
              <a:solidFill>
                <a:srgbClr val="1F497D"/>
              </a:solidFill>
              <a:latin typeface="Arial Black" pitchFamily="34" charset="0"/>
            </a:endParaRPr>
          </a:p>
        </p:txBody>
      </p:sp>
      <p:pic>
        <p:nvPicPr>
          <p:cNvPr id="4" name="Picture 3" descr="MCj04258180000[1]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94030" y="556972"/>
            <a:ext cx="1906852" cy="1495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293096"/>
            <a:ext cx="6001035" cy="22876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509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\\SRVSMP0022\exchange$\General Affairs\Wspólne dla GA i HR\Employees\Wszyscy 2016\MC\Miazga Mariusz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23" y="856293"/>
            <a:ext cx="3131840" cy="208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ole tekstowe 1"/>
          <p:cNvSpPr txBox="1"/>
          <p:nvPr/>
        </p:nvSpPr>
        <p:spPr>
          <a:xfrm>
            <a:off x="4658327" y="621794"/>
            <a:ext cx="37799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dirty="0" smtClean="0">
                <a:solidFill>
                  <a:prstClr val="black"/>
                </a:solidFill>
              </a:rPr>
              <a:t>Pan Mariusz Miazga podczas unoszenia ładunku za pomocą suwnicy zauważył odciążone </a:t>
            </a:r>
            <a:r>
              <a:rPr lang="pl-PL" sz="2000" dirty="0" err="1" smtClean="0">
                <a:solidFill>
                  <a:prstClr val="black"/>
                </a:solidFill>
              </a:rPr>
              <a:t>zawiesie</a:t>
            </a:r>
            <a:r>
              <a:rPr lang="pl-PL" sz="2000" dirty="0" smtClean="0">
                <a:solidFill>
                  <a:prstClr val="black"/>
                </a:solidFill>
              </a:rPr>
              <a:t> i zorientował się, że hak wypadł samoistnie ze zblocza.</a:t>
            </a:r>
            <a:br>
              <a:rPr lang="pl-PL" sz="2000" dirty="0" smtClean="0">
                <a:solidFill>
                  <a:prstClr val="black"/>
                </a:solidFill>
              </a:rPr>
            </a:br>
            <a:r>
              <a:rPr lang="pl-PL" sz="2000" dirty="0" smtClean="0">
                <a:solidFill>
                  <a:prstClr val="black"/>
                </a:solidFill>
              </a:rPr>
              <a:t>Dzięki szybkiej i prawidłowej postawie Pana Mariusza nie doszło do groźnego wypadku </a:t>
            </a:r>
            <a:br>
              <a:rPr lang="pl-PL" sz="2000" dirty="0" smtClean="0">
                <a:solidFill>
                  <a:prstClr val="black"/>
                </a:solidFill>
              </a:rPr>
            </a:br>
            <a:r>
              <a:rPr lang="pl-PL" sz="2000" dirty="0" smtClean="0">
                <a:solidFill>
                  <a:prstClr val="black"/>
                </a:solidFill>
              </a:rPr>
              <a:t>i poważnej awarii. </a:t>
            </a:r>
            <a:endParaRPr lang="pl-PL" sz="2000" dirty="0">
              <a:solidFill>
                <a:prstClr val="black"/>
              </a:solidFill>
            </a:endParaRPr>
          </a:p>
        </p:txBody>
      </p:sp>
      <p:sp>
        <p:nvSpPr>
          <p:cNvPr id="8" name="Prostokąt 7"/>
          <p:cNvSpPr/>
          <p:nvPr/>
        </p:nvSpPr>
        <p:spPr>
          <a:xfrm>
            <a:off x="-25263" y="-11875"/>
            <a:ext cx="6858000" cy="3968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l-PL" sz="23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Nagroda BHP </a:t>
            </a:r>
            <a:endParaRPr lang="pl-PL" sz="23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upa 8"/>
          <p:cNvGrpSpPr/>
          <p:nvPr/>
        </p:nvGrpSpPr>
        <p:grpSpPr>
          <a:xfrm>
            <a:off x="5989711" y="-11875"/>
            <a:ext cx="3109497" cy="511222"/>
            <a:chOff x="5989711" y="-11875"/>
            <a:chExt cx="3109497" cy="511222"/>
          </a:xfrm>
        </p:grpSpPr>
        <p:pic>
          <p:nvPicPr>
            <p:cNvPr id="10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9711" y="-11875"/>
              <a:ext cx="2453867" cy="511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11" name="Picture 2" descr="C:\Users\MF512~1.ROM\AppData\Local\Temp\notes922555\tqe logo-12-12[3].jpg"/>
            <p:cNvPicPr>
              <a:picLocks noChangeAspect="1" noChangeArrowheads="1"/>
            </p:cNvPicPr>
            <p:nvPr/>
          </p:nvPicPr>
          <p:blipFill rotWithShape="1">
            <a:blip r:embed="rId5" cstate="print"/>
            <a:srcRect l="16495" t="6998" r="15564" b="8922"/>
            <a:stretch/>
          </p:blipFill>
          <p:spPr bwMode="auto">
            <a:xfrm>
              <a:off x="8443578" y="-11875"/>
              <a:ext cx="655630" cy="508916"/>
            </a:xfrm>
            <a:prstGeom prst="rect">
              <a:avLst/>
            </a:prstGeom>
            <a:noFill/>
          </p:spPr>
        </p:pic>
      </p:grp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43729" y="2852936"/>
            <a:ext cx="3358445" cy="5185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l-PL" sz="1600" b="1" dirty="0" smtClean="0">
                <a:solidFill>
                  <a:srgbClr val="1F497D"/>
                </a:solidFill>
                <a:latin typeface="Arial Black" pitchFamily="34" charset="0"/>
              </a:rPr>
              <a:t>Mariusz Miazga</a:t>
            </a:r>
          </a:p>
          <a:p>
            <a:pPr algn="ctr"/>
            <a:r>
              <a:rPr lang="pl-PL" sz="1600" b="1" dirty="0" smtClean="0">
                <a:solidFill>
                  <a:srgbClr val="1F497D"/>
                </a:solidFill>
                <a:latin typeface="Arial Black" pitchFamily="34" charset="0"/>
              </a:rPr>
              <a:t>Obróbka mechaniczna</a:t>
            </a:r>
            <a:endParaRPr lang="pl-PL" sz="1600" b="1" dirty="0">
              <a:solidFill>
                <a:srgbClr val="1F497D"/>
              </a:solidFill>
              <a:latin typeface="Arial Black" pitchFamily="34" charset="0"/>
            </a:endParaRPr>
          </a:p>
        </p:txBody>
      </p:sp>
      <p:pic>
        <p:nvPicPr>
          <p:cNvPr id="4" name="Picture 3" descr="MCj04258180000[1]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39752" y="516596"/>
            <a:ext cx="1864711" cy="1462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Prostokąt 4"/>
          <p:cNvSpPr/>
          <p:nvPr/>
        </p:nvSpPr>
        <p:spPr>
          <a:xfrm>
            <a:off x="107504" y="3741980"/>
            <a:ext cx="8866503" cy="29993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pl-PL" sz="1600" b="1" dirty="0">
                <a:solidFill>
                  <a:srgbClr val="FF0000"/>
                </a:solidFill>
                <a:latin typeface="Arial"/>
                <a:ea typeface="Calibri"/>
                <a:cs typeface="Times New Roman"/>
              </a:rPr>
              <a:t>Nagroda </a:t>
            </a:r>
            <a:r>
              <a:rPr lang="pl-PL" sz="1600" b="1" dirty="0" smtClean="0">
                <a:solidFill>
                  <a:srgbClr val="FF0000"/>
                </a:solidFill>
                <a:latin typeface="Arial"/>
                <a:ea typeface="Calibri"/>
                <a:cs typeface="Times New Roman"/>
              </a:rPr>
              <a:t>BHP</a:t>
            </a:r>
            <a:r>
              <a:rPr lang="pl-PL" sz="1400" dirty="0" smtClean="0">
                <a:ea typeface="Calibri"/>
                <a:cs typeface="Times New Roman"/>
              </a:rPr>
              <a:t> </a:t>
            </a:r>
            <a:endParaRPr lang="pl-PL" sz="1400" dirty="0"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pl-PL" sz="1400" b="1" u="sng" dirty="0" smtClean="0">
                <a:latin typeface="Arial"/>
                <a:ea typeface="Calibri"/>
                <a:cs typeface="Times New Roman"/>
              </a:rPr>
              <a:t>Zasady </a:t>
            </a:r>
            <a:r>
              <a:rPr lang="pl-PL" sz="1400" b="1" u="sng" dirty="0">
                <a:latin typeface="Arial"/>
                <a:ea typeface="Calibri"/>
                <a:cs typeface="Times New Roman"/>
              </a:rPr>
              <a:t>przyznawania </a:t>
            </a:r>
            <a:r>
              <a:rPr lang="pl-PL" sz="1400" b="1" u="sng" dirty="0" smtClean="0">
                <a:latin typeface="Arial"/>
                <a:ea typeface="Calibri"/>
                <a:cs typeface="Times New Roman"/>
              </a:rPr>
              <a:t>nagrody</a:t>
            </a:r>
            <a:endParaRPr lang="pl-PL" sz="1400" dirty="0" smtClean="0"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pl-PL" sz="1300" dirty="0" smtClean="0">
                <a:latin typeface="Arial"/>
                <a:ea typeface="Calibri"/>
                <a:cs typeface="Times New Roman"/>
              </a:rPr>
              <a:t>Nagrodę </a:t>
            </a:r>
            <a:r>
              <a:rPr lang="pl-PL" sz="1300" dirty="0">
                <a:latin typeface="Arial"/>
                <a:ea typeface="Calibri"/>
                <a:cs typeface="Times New Roman"/>
              </a:rPr>
              <a:t>bhp może otrzymać pracownik SMP, który:</a:t>
            </a:r>
            <a:endParaRPr lang="en-US" sz="1300" dirty="0">
              <a:ea typeface="Calibri"/>
              <a:cs typeface="Times New Roman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Symbol"/>
              <a:buChar char=""/>
            </a:pPr>
            <a:r>
              <a:rPr lang="pl-PL" sz="1300" dirty="0">
                <a:latin typeface="Arial"/>
                <a:ea typeface="Calibri"/>
                <a:cs typeface="Times New Roman"/>
              </a:rPr>
              <a:t>przyczynił się do zapobieżenia poważnemu wypadkowi (którego skutkiem mógł być uraz lub zagrożenie życia innej osoby),</a:t>
            </a:r>
            <a:endParaRPr lang="en-US" sz="1300" dirty="0">
              <a:ea typeface="Calibri"/>
              <a:cs typeface="Times New Roman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Symbol"/>
              <a:buChar char=""/>
            </a:pPr>
            <a:r>
              <a:rPr lang="pl-PL" sz="1300" dirty="0">
                <a:latin typeface="Arial"/>
                <a:ea typeface="Calibri"/>
                <a:cs typeface="Times New Roman"/>
              </a:rPr>
              <a:t>zapobiegł powstaniu pożaru lub swoim działaniem zminimalizował skutki pożaru,</a:t>
            </a:r>
            <a:endParaRPr lang="en-US" sz="1300" dirty="0">
              <a:ea typeface="Calibri"/>
              <a:cs typeface="Times New Roman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Symbol"/>
              <a:buChar char=""/>
            </a:pPr>
            <a:r>
              <a:rPr lang="pl-PL" sz="1300" dirty="0">
                <a:latin typeface="Arial"/>
                <a:ea typeface="Calibri"/>
                <a:cs typeface="Times New Roman"/>
              </a:rPr>
              <a:t>swoim zaangażowaniem wzmacnia efektywność działań prewencyjnych bhp w obszarze </a:t>
            </a:r>
            <a:r>
              <a:rPr lang="pl-PL" sz="1300" dirty="0" smtClean="0">
                <a:latin typeface="Arial"/>
                <a:ea typeface="Calibri"/>
                <a:cs typeface="Times New Roman"/>
              </a:rPr>
              <a:t>produkcji/ </a:t>
            </a:r>
            <a:r>
              <a:rPr lang="pl-PL" sz="1300" dirty="0">
                <a:latin typeface="Arial"/>
                <a:ea typeface="Calibri"/>
                <a:cs typeface="Times New Roman"/>
              </a:rPr>
              <a:t>logistyki poprzez wspieranie i współpracę ze Społeczną Inspekcję Pracy lub zakładową sekcją BHP.</a:t>
            </a:r>
            <a:endParaRPr lang="en-US" sz="1300" dirty="0">
              <a:ea typeface="Calibri"/>
              <a:cs typeface="Times New Roman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Symbol"/>
              <a:buChar char=""/>
            </a:pPr>
            <a:r>
              <a:rPr lang="pl-PL" sz="1300" dirty="0">
                <a:latin typeface="Arial"/>
                <a:ea typeface="Calibri"/>
                <a:cs typeface="Times New Roman"/>
              </a:rPr>
              <a:t>przyczynił się do zapobieżenia poważnej awarii zagrażającej środowisku naturalnemu </a:t>
            </a:r>
            <a:endParaRPr lang="en-US" sz="1300" dirty="0">
              <a:ea typeface="Calibri"/>
              <a:cs typeface="Times New Roman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Symbol"/>
              <a:buChar char=""/>
            </a:pPr>
            <a:r>
              <a:rPr lang="pl-PL" sz="1300" dirty="0">
                <a:latin typeface="Arial"/>
                <a:ea typeface="Calibri"/>
                <a:cs typeface="Times New Roman"/>
              </a:rPr>
              <a:t>swoim zaangażowaniem wzmacnia efektywność działań środowiskowych </a:t>
            </a:r>
            <a:endParaRPr lang="en-US" sz="1300" dirty="0">
              <a:ea typeface="Calibri"/>
              <a:cs typeface="Times New Roman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Symbol"/>
              <a:buChar char=""/>
            </a:pPr>
            <a:r>
              <a:rPr lang="pl-PL" sz="1300" dirty="0">
                <a:latin typeface="Arial"/>
                <a:ea typeface="Calibri"/>
                <a:cs typeface="Times New Roman"/>
              </a:rPr>
              <a:t>promuje kulturę środowiskową i aktywnie wspiera Dział BHP/OŚ w działaniach mających na celu poprawę środowiska naturalnego.</a:t>
            </a:r>
            <a:endParaRPr lang="en-US" sz="1300" dirty="0"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9525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6_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5_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9909</TotalTime>
  <Words>1065</Words>
  <Application>Microsoft Office PowerPoint</Application>
  <PresentationFormat>Pokaz na ekranie (4:3)</PresentationFormat>
  <Paragraphs>299</Paragraphs>
  <Slides>20</Slides>
  <Notes>9</Notes>
  <HiddenSlides>0</HiddenSlides>
  <MMClips>0</MMClips>
  <ScaleCrop>false</ScaleCrop>
  <HeadingPairs>
    <vt:vector size="6" baseType="variant">
      <vt:variant>
        <vt:lpstr>Motyw</vt:lpstr>
      </vt:variant>
      <vt:variant>
        <vt:i4>7</vt:i4>
      </vt:variant>
      <vt:variant>
        <vt:lpstr>Osadzone serwery OLE</vt:lpstr>
      </vt:variant>
      <vt:variant>
        <vt:i4>2</vt:i4>
      </vt:variant>
      <vt:variant>
        <vt:lpstr>Tytuły slajdów</vt:lpstr>
      </vt:variant>
      <vt:variant>
        <vt:i4>20</vt:i4>
      </vt:variant>
    </vt:vector>
  </HeadingPairs>
  <TitlesOfParts>
    <vt:vector size="29" baseType="lpstr">
      <vt:lpstr>Motyw pakietu Office</vt:lpstr>
      <vt:lpstr>2_Motyw pakietu Office</vt:lpstr>
      <vt:lpstr>6_Motyw pakietu Office</vt:lpstr>
      <vt:lpstr>1_Motyw pakietu Office</vt:lpstr>
      <vt:lpstr>3_Motyw pakietu Office</vt:lpstr>
      <vt:lpstr>4_Motyw pakietu Office</vt:lpstr>
      <vt:lpstr>5_Motyw pakietu Office</vt:lpstr>
      <vt:lpstr>Worksheet</vt:lpstr>
      <vt:lpstr>CorelDRAW</vt:lpstr>
      <vt:lpstr>Prezentacja programu PowerPoint</vt:lpstr>
      <vt:lpstr> AGENDA: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Slajd 1</dc:title>
  <dc:creator>p.podwinski</dc:creator>
  <cp:lastModifiedBy>Magdalena Czykirska</cp:lastModifiedBy>
  <cp:revision>995</cp:revision>
  <cp:lastPrinted>2016-12-19T08:39:02Z</cp:lastPrinted>
  <dcterms:created xsi:type="dcterms:W3CDTF">2014-06-13T06:25:14Z</dcterms:created>
  <dcterms:modified xsi:type="dcterms:W3CDTF">2018-10-01T06:23:46Z</dcterms:modified>
</cp:coreProperties>
</file>